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63" r:id="rId6"/>
    <p:sldId id="264" r:id="rId7"/>
    <p:sldId id="261" r:id="rId8"/>
    <p:sldId id="265" r:id="rId9"/>
    <p:sldId id="258" r:id="rId10"/>
    <p:sldId id="259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EF0AB-6D54-433C-9611-AA6468408C3E}" v="4" dt="2024-02-19T14:09:31.4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4B4A6B-B30D-4F9B-9B51-057A457941D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A1C7CB17-C426-48B5-A693-5337DE3701B9}">
      <dgm:prSet/>
      <dgm:spPr/>
      <dgm:t>
        <a:bodyPr/>
        <a:lstStyle/>
        <a:p>
          <a:r>
            <a:rPr lang="fi-FI" dirty="0" err="1"/>
            <a:t>Cleaned</a:t>
          </a:r>
          <a:r>
            <a:rPr lang="fi-FI" dirty="0"/>
            <a:t> </a:t>
          </a:r>
          <a:r>
            <a:rPr lang="fi-FI" dirty="0" err="1"/>
            <a:t>speech</a:t>
          </a:r>
          <a:r>
            <a:rPr lang="fi-FI" dirty="0"/>
            <a:t> </a:t>
          </a:r>
          <a:r>
            <a:rPr lang="fi-FI" dirty="0" err="1"/>
            <a:t>signal</a:t>
          </a:r>
          <a:endParaRPr lang="fi-FI" dirty="0"/>
        </a:p>
      </dgm:t>
    </dgm:pt>
    <dgm:pt modelId="{3CCE8013-B9FA-4B59-B9EF-A8B3E7DD305A}" type="parTrans" cxnId="{CFD08456-777F-4DBE-BC37-E68A73ADEB98}">
      <dgm:prSet/>
      <dgm:spPr/>
      <dgm:t>
        <a:bodyPr/>
        <a:lstStyle/>
        <a:p>
          <a:endParaRPr lang="fi-FI"/>
        </a:p>
      </dgm:t>
    </dgm:pt>
    <dgm:pt modelId="{D7EB9BA0-6F41-4E8A-BD96-EDFF30224F43}" type="sibTrans" cxnId="{CFD08456-777F-4DBE-BC37-E68A73ADEB98}">
      <dgm:prSet/>
      <dgm:spPr/>
      <dgm:t>
        <a:bodyPr/>
        <a:lstStyle/>
        <a:p>
          <a:endParaRPr lang="fi-FI"/>
        </a:p>
      </dgm:t>
    </dgm:pt>
    <dgm:pt modelId="{26D9BBE9-D1B9-452D-8580-2FDFA2FAC955}">
      <dgm:prSet custT="1"/>
      <dgm:spPr/>
      <dgm:t>
        <a:bodyPr/>
        <a:lstStyle/>
        <a:p>
          <a:r>
            <a:rPr lang="fi-FI" sz="2400" dirty="0" err="1"/>
            <a:t>Noise</a:t>
          </a:r>
          <a:r>
            <a:rPr lang="fi-FI" sz="2400" dirty="0"/>
            <a:t> </a:t>
          </a:r>
          <a:r>
            <a:rPr lang="fi-FI" sz="2400" dirty="0" err="1"/>
            <a:t>signal</a:t>
          </a:r>
          <a:r>
            <a:rPr lang="fi-FI" sz="2400" dirty="0"/>
            <a:t> </a:t>
          </a:r>
          <a:r>
            <a:rPr lang="fi-FI" sz="2400" dirty="0" err="1"/>
            <a:t>with</a:t>
          </a:r>
          <a:r>
            <a:rPr lang="fi-FI" sz="2400" dirty="0"/>
            <a:t> </a:t>
          </a:r>
          <a:r>
            <a:rPr lang="fi-FI" sz="2400" dirty="0" err="1"/>
            <a:t>inverted</a:t>
          </a:r>
          <a:r>
            <a:rPr lang="fi-FI" sz="2400" dirty="0"/>
            <a:t> </a:t>
          </a:r>
          <a:r>
            <a:rPr lang="fi-FI" sz="2400" dirty="0" err="1"/>
            <a:t>polarity</a:t>
          </a:r>
          <a:endParaRPr lang="fi-FI" sz="2400" dirty="0"/>
        </a:p>
      </dgm:t>
    </dgm:pt>
    <dgm:pt modelId="{27ECB2F2-48EF-4029-B208-3C923BC41639}" type="parTrans" cxnId="{482844C6-1761-417E-AC9D-AE3B6CA8CBF0}">
      <dgm:prSet/>
      <dgm:spPr/>
      <dgm:t>
        <a:bodyPr/>
        <a:lstStyle/>
        <a:p>
          <a:endParaRPr lang="fi-FI"/>
        </a:p>
      </dgm:t>
    </dgm:pt>
    <dgm:pt modelId="{F1D944AA-9648-456E-BB52-3D485701A603}" type="sibTrans" cxnId="{482844C6-1761-417E-AC9D-AE3B6CA8CBF0}">
      <dgm:prSet/>
      <dgm:spPr/>
      <dgm:t>
        <a:bodyPr/>
        <a:lstStyle/>
        <a:p>
          <a:endParaRPr lang="fi-FI"/>
        </a:p>
      </dgm:t>
    </dgm:pt>
    <dgm:pt modelId="{EE97C17F-0737-4223-AADF-3C19CA102053}">
      <dgm:prSet custT="1"/>
      <dgm:spPr/>
      <dgm:t>
        <a:bodyPr/>
        <a:lstStyle/>
        <a:p>
          <a:r>
            <a:rPr lang="fi-FI" sz="2400" dirty="0" err="1"/>
            <a:t>Speech</a:t>
          </a:r>
          <a:r>
            <a:rPr lang="fi-FI" sz="2400" dirty="0"/>
            <a:t> + </a:t>
          </a:r>
          <a:r>
            <a:rPr lang="fi-FI" sz="2400" dirty="0" err="1"/>
            <a:t>Noise</a:t>
          </a:r>
          <a:endParaRPr lang="fi-FI" sz="2400" dirty="0"/>
        </a:p>
      </dgm:t>
    </dgm:pt>
    <dgm:pt modelId="{AE21EE2E-CEC8-48D7-A143-06707BE0CB7F}" type="parTrans" cxnId="{9D4079B0-A192-4D88-8970-04AA0CE80B89}">
      <dgm:prSet/>
      <dgm:spPr/>
      <dgm:t>
        <a:bodyPr/>
        <a:lstStyle/>
        <a:p>
          <a:endParaRPr lang="fi-FI"/>
        </a:p>
      </dgm:t>
    </dgm:pt>
    <dgm:pt modelId="{A6D5183F-0326-4A79-AD4D-B5E518BB3EAE}" type="sibTrans" cxnId="{9D4079B0-A192-4D88-8970-04AA0CE80B89}">
      <dgm:prSet/>
      <dgm:spPr/>
      <dgm:t>
        <a:bodyPr/>
        <a:lstStyle/>
        <a:p>
          <a:endParaRPr lang="fi-FI"/>
        </a:p>
      </dgm:t>
    </dgm:pt>
    <dgm:pt modelId="{06521570-8211-4A13-8798-D3BC58792492}">
      <dgm:prSet custT="1"/>
      <dgm:spPr/>
      <dgm:t>
        <a:bodyPr/>
        <a:lstStyle/>
        <a:p>
          <a:r>
            <a:rPr lang="en-US" sz="2000" dirty="0"/>
            <a:t>Clean speech signal </a:t>
          </a:r>
          <a:endParaRPr lang="fi-FI" sz="2000" dirty="0"/>
        </a:p>
      </dgm:t>
    </dgm:pt>
    <dgm:pt modelId="{D29BD75C-7C5E-435B-A821-5241A542C76A}" type="parTrans" cxnId="{EAE78196-9819-4F41-9AC7-B40B5DE44AAF}">
      <dgm:prSet/>
      <dgm:spPr/>
      <dgm:t>
        <a:bodyPr/>
        <a:lstStyle/>
        <a:p>
          <a:endParaRPr lang="fi-FI"/>
        </a:p>
      </dgm:t>
    </dgm:pt>
    <dgm:pt modelId="{E23D1EE8-D60B-440B-96BD-046911D5E664}" type="sibTrans" cxnId="{EAE78196-9819-4F41-9AC7-B40B5DE44AAF}">
      <dgm:prSet/>
      <dgm:spPr/>
      <dgm:t>
        <a:bodyPr/>
        <a:lstStyle/>
        <a:p>
          <a:endParaRPr lang="fi-FI"/>
        </a:p>
      </dgm:t>
    </dgm:pt>
    <dgm:pt modelId="{7A386156-8616-4B2A-97BC-97EE9D174D12}">
      <dgm:prSet custT="1"/>
      <dgm:spPr/>
      <dgm:t>
        <a:bodyPr/>
        <a:lstStyle/>
        <a:p>
          <a:r>
            <a:rPr lang="en-US" sz="2000" dirty="0"/>
            <a:t>Noise signal</a:t>
          </a:r>
          <a:endParaRPr lang="fi-FI" sz="2000" dirty="0"/>
        </a:p>
      </dgm:t>
    </dgm:pt>
    <dgm:pt modelId="{CB936EE1-DEDB-4778-B770-3406DA761B30}" type="parTrans" cxnId="{A8221958-CA23-42E6-A381-49A57F255A45}">
      <dgm:prSet/>
      <dgm:spPr/>
      <dgm:t>
        <a:bodyPr/>
        <a:lstStyle/>
        <a:p>
          <a:endParaRPr lang="fi-FI"/>
        </a:p>
      </dgm:t>
    </dgm:pt>
    <dgm:pt modelId="{B6A90C83-7FB6-49EE-9420-84F5F160B61F}" type="sibTrans" cxnId="{A8221958-CA23-42E6-A381-49A57F255A45}">
      <dgm:prSet/>
      <dgm:spPr/>
      <dgm:t>
        <a:bodyPr/>
        <a:lstStyle/>
        <a:p>
          <a:endParaRPr lang="fi-FI"/>
        </a:p>
      </dgm:t>
    </dgm:pt>
    <dgm:pt modelId="{BEA9E5E8-2086-4AEA-80DD-3AD2611E4B8E}" type="pres">
      <dgm:prSet presAssocID="{354B4A6B-B30D-4F9B-9B51-057A457941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BAEC1B-CD29-4F3F-9440-5C15E80C1889}" type="pres">
      <dgm:prSet presAssocID="{A1C7CB17-C426-48B5-A693-5337DE3701B9}" presName="hierRoot1" presStyleCnt="0">
        <dgm:presLayoutVars>
          <dgm:hierBranch val="init"/>
        </dgm:presLayoutVars>
      </dgm:prSet>
      <dgm:spPr/>
    </dgm:pt>
    <dgm:pt modelId="{BB653604-7423-41DC-ADE0-42803A6EF264}" type="pres">
      <dgm:prSet presAssocID="{A1C7CB17-C426-48B5-A693-5337DE3701B9}" presName="rootComposite1" presStyleCnt="0"/>
      <dgm:spPr/>
    </dgm:pt>
    <dgm:pt modelId="{F8DD8EDB-196A-4DA6-847D-16BDB5561616}" type="pres">
      <dgm:prSet presAssocID="{A1C7CB17-C426-48B5-A693-5337DE3701B9}" presName="rootText1" presStyleLbl="node0" presStyleIdx="0" presStyleCnt="1">
        <dgm:presLayoutVars>
          <dgm:chPref val="3"/>
        </dgm:presLayoutVars>
      </dgm:prSet>
      <dgm:spPr/>
    </dgm:pt>
    <dgm:pt modelId="{DB8CE62B-2221-4FF0-94A5-EF6A65BC667B}" type="pres">
      <dgm:prSet presAssocID="{A1C7CB17-C426-48B5-A693-5337DE3701B9}" presName="rootConnector1" presStyleLbl="node1" presStyleIdx="0" presStyleCnt="0"/>
      <dgm:spPr/>
    </dgm:pt>
    <dgm:pt modelId="{FA2AA5BC-AE51-4B41-BFF1-16DA4DE847F3}" type="pres">
      <dgm:prSet presAssocID="{A1C7CB17-C426-48B5-A693-5337DE3701B9}" presName="hierChild2" presStyleCnt="0"/>
      <dgm:spPr/>
    </dgm:pt>
    <dgm:pt modelId="{A9298973-9BE2-43F2-868F-77D49ADDD175}" type="pres">
      <dgm:prSet presAssocID="{27ECB2F2-48EF-4029-B208-3C923BC41639}" presName="Name37" presStyleLbl="parChTrans1D2" presStyleIdx="0" presStyleCnt="2"/>
      <dgm:spPr/>
    </dgm:pt>
    <dgm:pt modelId="{7F68BDCE-4BC7-414C-91A0-F7ECEA9A3AEF}" type="pres">
      <dgm:prSet presAssocID="{26D9BBE9-D1B9-452D-8580-2FDFA2FAC955}" presName="hierRoot2" presStyleCnt="0">
        <dgm:presLayoutVars>
          <dgm:hierBranch val="init"/>
        </dgm:presLayoutVars>
      </dgm:prSet>
      <dgm:spPr/>
    </dgm:pt>
    <dgm:pt modelId="{3FF9D3E8-739C-431D-B5EF-AA05CA80A634}" type="pres">
      <dgm:prSet presAssocID="{26D9BBE9-D1B9-452D-8580-2FDFA2FAC955}" presName="rootComposite" presStyleCnt="0"/>
      <dgm:spPr/>
    </dgm:pt>
    <dgm:pt modelId="{F6DD0435-B077-4614-BAE4-FF145E78ABD2}" type="pres">
      <dgm:prSet presAssocID="{26D9BBE9-D1B9-452D-8580-2FDFA2FAC955}" presName="rootText" presStyleLbl="node2" presStyleIdx="0" presStyleCnt="2">
        <dgm:presLayoutVars>
          <dgm:chPref val="3"/>
        </dgm:presLayoutVars>
      </dgm:prSet>
      <dgm:spPr/>
    </dgm:pt>
    <dgm:pt modelId="{89E106C0-4A63-4C19-B332-E2F40203A1B8}" type="pres">
      <dgm:prSet presAssocID="{26D9BBE9-D1B9-452D-8580-2FDFA2FAC955}" presName="rootConnector" presStyleLbl="node2" presStyleIdx="0" presStyleCnt="2"/>
      <dgm:spPr/>
    </dgm:pt>
    <dgm:pt modelId="{2FA92C6A-0765-4C4F-82D0-A2635AD1C241}" type="pres">
      <dgm:prSet presAssocID="{26D9BBE9-D1B9-452D-8580-2FDFA2FAC955}" presName="hierChild4" presStyleCnt="0"/>
      <dgm:spPr/>
    </dgm:pt>
    <dgm:pt modelId="{4AB46E3F-940B-4F0E-B09C-602F8AAB3213}" type="pres">
      <dgm:prSet presAssocID="{26D9BBE9-D1B9-452D-8580-2FDFA2FAC955}" presName="hierChild5" presStyleCnt="0"/>
      <dgm:spPr/>
    </dgm:pt>
    <dgm:pt modelId="{0CC5DC28-F7A2-4081-BC35-98241CC867CC}" type="pres">
      <dgm:prSet presAssocID="{AE21EE2E-CEC8-48D7-A143-06707BE0CB7F}" presName="Name37" presStyleLbl="parChTrans1D2" presStyleIdx="1" presStyleCnt="2"/>
      <dgm:spPr/>
    </dgm:pt>
    <dgm:pt modelId="{EE26F28A-D078-4AD0-B7F5-376F875C2675}" type="pres">
      <dgm:prSet presAssocID="{EE97C17F-0737-4223-AADF-3C19CA102053}" presName="hierRoot2" presStyleCnt="0">
        <dgm:presLayoutVars>
          <dgm:hierBranch val="init"/>
        </dgm:presLayoutVars>
      </dgm:prSet>
      <dgm:spPr/>
    </dgm:pt>
    <dgm:pt modelId="{EF06CF6D-C60A-4095-8FC2-D43635408267}" type="pres">
      <dgm:prSet presAssocID="{EE97C17F-0737-4223-AADF-3C19CA102053}" presName="rootComposite" presStyleCnt="0"/>
      <dgm:spPr/>
    </dgm:pt>
    <dgm:pt modelId="{6F495CD6-406D-4EFF-B62F-0379580BFFC9}" type="pres">
      <dgm:prSet presAssocID="{EE97C17F-0737-4223-AADF-3C19CA102053}" presName="rootText" presStyleLbl="node2" presStyleIdx="1" presStyleCnt="2">
        <dgm:presLayoutVars>
          <dgm:chPref val="3"/>
        </dgm:presLayoutVars>
      </dgm:prSet>
      <dgm:spPr/>
    </dgm:pt>
    <dgm:pt modelId="{7118212A-5F6A-4B16-9BCA-01371FEA7F9C}" type="pres">
      <dgm:prSet presAssocID="{EE97C17F-0737-4223-AADF-3C19CA102053}" presName="rootConnector" presStyleLbl="node2" presStyleIdx="1" presStyleCnt="2"/>
      <dgm:spPr/>
    </dgm:pt>
    <dgm:pt modelId="{E32AC807-4AAE-4B76-80F0-FDAC93515C86}" type="pres">
      <dgm:prSet presAssocID="{EE97C17F-0737-4223-AADF-3C19CA102053}" presName="hierChild4" presStyleCnt="0"/>
      <dgm:spPr/>
    </dgm:pt>
    <dgm:pt modelId="{308FACE7-3AA7-42D5-8168-C9AF4F4E9A6D}" type="pres">
      <dgm:prSet presAssocID="{D29BD75C-7C5E-435B-A821-5241A542C76A}" presName="Name37" presStyleLbl="parChTrans1D3" presStyleIdx="0" presStyleCnt="2"/>
      <dgm:spPr/>
    </dgm:pt>
    <dgm:pt modelId="{ED40676B-92B2-4E55-8BEB-7EC368F0FA6E}" type="pres">
      <dgm:prSet presAssocID="{06521570-8211-4A13-8798-D3BC58792492}" presName="hierRoot2" presStyleCnt="0">
        <dgm:presLayoutVars>
          <dgm:hierBranch val="init"/>
        </dgm:presLayoutVars>
      </dgm:prSet>
      <dgm:spPr/>
    </dgm:pt>
    <dgm:pt modelId="{F5607261-973A-4AAB-B3DF-8DBCB7DB4BB1}" type="pres">
      <dgm:prSet presAssocID="{06521570-8211-4A13-8798-D3BC58792492}" presName="rootComposite" presStyleCnt="0"/>
      <dgm:spPr/>
    </dgm:pt>
    <dgm:pt modelId="{C99C2F58-342C-4116-AF75-728979EBA076}" type="pres">
      <dgm:prSet presAssocID="{06521570-8211-4A13-8798-D3BC58792492}" presName="rootText" presStyleLbl="node3" presStyleIdx="0" presStyleCnt="2" custScaleX="79286" custScaleY="81918">
        <dgm:presLayoutVars>
          <dgm:chPref val="3"/>
        </dgm:presLayoutVars>
      </dgm:prSet>
      <dgm:spPr/>
    </dgm:pt>
    <dgm:pt modelId="{2B851700-4E20-4C3A-AAFD-71AC88BCE14C}" type="pres">
      <dgm:prSet presAssocID="{06521570-8211-4A13-8798-D3BC58792492}" presName="rootConnector" presStyleLbl="node3" presStyleIdx="0" presStyleCnt="2"/>
      <dgm:spPr/>
    </dgm:pt>
    <dgm:pt modelId="{EEB2FCAA-BA84-4695-9C4D-BE5917780533}" type="pres">
      <dgm:prSet presAssocID="{06521570-8211-4A13-8798-D3BC58792492}" presName="hierChild4" presStyleCnt="0"/>
      <dgm:spPr/>
    </dgm:pt>
    <dgm:pt modelId="{4B9DE099-B85A-41B9-83F4-073FB66AF7FA}" type="pres">
      <dgm:prSet presAssocID="{06521570-8211-4A13-8798-D3BC58792492}" presName="hierChild5" presStyleCnt="0"/>
      <dgm:spPr/>
    </dgm:pt>
    <dgm:pt modelId="{A13BD4B3-D3E5-4317-8155-F7DD3B67D7BD}" type="pres">
      <dgm:prSet presAssocID="{CB936EE1-DEDB-4778-B770-3406DA761B30}" presName="Name37" presStyleLbl="parChTrans1D3" presStyleIdx="1" presStyleCnt="2"/>
      <dgm:spPr/>
    </dgm:pt>
    <dgm:pt modelId="{CD16391D-EB64-41A9-AFBE-2066DD946D71}" type="pres">
      <dgm:prSet presAssocID="{7A386156-8616-4B2A-97BC-97EE9D174D12}" presName="hierRoot2" presStyleCnt="0">
        <dgm:presLayoutVars>
          <dgm:hierBranch val="init"/>
        </dgm:presLayoutVars>
      </dgm:prSet>
      <dgm:spPr/>
    </dgm:pt>
    <dgm:pt modelId="{0ED0DBE1-ABE4-4377-BCCE-5A98DF564CE3}" type="pres">
      <dgm:prSet presAssocID="{7A386156-8616-4B2A-97BC-97EE9D174D12}" presName="rootComposite" presStyleCnt="0"/>
      <dgm:spPr/>
    </dgm:pt>
    <dgm:pt modelId="{81E3889D-9BBA-4FE1-A9FF-58BDF15AFE9F}" type="pres">
      <dgm:prSet presAssocID="{7A386156-8616-4B2A-97BC-97EE9D174D12}" presName="rootText" presStyleLbl="node3" presStyleIdx="1" presStyleCnt="2" custScaleX="79286" custScaleY="81918">
        <dgm:presLayoutVars>
          <dgm:chPref val="3"/>
        </dgm:presLayoutVars>
      </dgm:prSet>
      <dgm:spPr/>
    </dgm:pt>
    <dgm:pt modelId="{8208121E-DA0F-4A16-8098-9E03CD2F6708}" type="pres">
      <dgm:prSet presAssocID="{7A386156-8616-4B2A-97BC-97EE9D174D12}" presName="rootConnector" presStyleLbl="node3" presStyleIdx="1" presStyleCnt="2"/>
      <dgm:spPr/>
    </dgm:pt>
    <dgm:pt modelId="{92AA213F-408B-4987-B664-33777C3AEA17}" type="pres">
      <dgm:prSet presAssocID="{7A386156-8616-4B2A-97BC-97EE9D174D12}" presName="hierChild4" presStyleCnt="0"/>
      <dgm:spPr/>
    </dgm:pt>
    <dgm:pt modelId="{7092DBCA-7ABE-4A17-BE1E-0B3CD6F14809}" type="pres">
      <dgm:prSet presAssocID="{7A386156-8616-4B2A-97BC-97EE9D174D12}" presName="hierChild5" presStyleCnt="0"/>
      <dgm:spPr/>
    </dgm:pt>
    <dgm:pt modelId="{551E7CAB-3B1E-45CD-846F-510B79797438}" type="pres">
      <dgm:prSet presAssocID="{EE97C17F-0737-4223-AADF-3C19CA102053}" presName="hierChild5" presStyleCnt="0"/>
      <dgm:spPr/>
    </dgm:pt>
    <dgm:pt modelId="{62DEAC56-BD1F-43D4-B2A1-EB628C554CFA}" type="pres">
      <dgm:prSet presAssocID="{A1C7CB17-C426-48B5-A693-5337DE3701B9}" presName="hierChild3" presStyleCnt="0"/>
      <dgm:spPr/>
    </dgm:pt>
  </dgm:ptLst>
  <dgm:cxnLst>
    <dgm:cxn modelId="{9AD6DF24-0E94-4F90-8567-00CFF85915E2}" type="presOf" srcId="{06521570-8211-4A13-8798-D3BC58792492}" destId="{C99C2F58-342C-4116-AF75-728979EBA076}" srcOrd="0" destOrd="0" presId="urn:microsoft.com/office/officeart/2005/8/layout/orgChart1"/>
    <dgm:cxn modelId="{79774D30-1E07-4174-A3B0-42611277E47F}" type="presOf" srcId="{D29BD75C-7C5E-435B-A821-5241A542C76A}" destId="{308FACE7-3AA7-42D5-8168-C9AF4F4E9A6D}" srcOrd="0" destOrd="0" presId="urn:microsoft.com/office/officeart/2005/8/layout/orgChart1"/>
    <dgm:cxn modelId="{3AEC6A35-FE3A-4D85-BC01-BDB0EB19B3F4}" type="presOf" srcId="{A1C7CB17-C426-48B5-A693-5337DE3701B9}" destId="{F8DD8EDB-196A-4DA6-847D-16BDB5561616}" srcOrd="0" destOrd="0" presId="urn:microsoft.com/office/officeart/2005/8/layout/orgChart1"/>
    <dgm:cxn modelId="{A7C44240-3077-4746-A420-532BB3EA33C0}" type="presOf" srcId="{26D9BBE9-D1B9-452D-8580-2FDFA2FAC955}" destId="{89E106C0-4A63-4C19-B332-E2F40203A1B8}" srcOrd="1" destOrd="0" presId="urn:microsoft.com/office/officeart/2005/8/layout/orgChart1"/>
    <dgm:cxn modelId="{DDC73E60-48AC-46AB-9EE2-0F66F9EA2BEB}" type="presOf" srcId="{06521570-8211-4A13-8798-D3BC58792492}" destId="{2B851700-4E20-4C3A-AAFD-71AC88BCE14C}" srcOrd="1" destOrd="0" presId="urn:microsoft.com/office/officeart/2005/8/layout/orgChart1"/>
    <dgm:cxn modelId="{3A013744-BB33-4B13-A075-D652E15A6535}" type="presOf" srcId="{AE21EE2E-CEC8-48D7-A143-06707BE0CB7F}" destId="{0CC5DC28-F7A2-4081-BC35-98241CC867CC}" srcOrd="0" destOrd="0" presId="urn:microsoft.com/office/officeart/2005/8/layout/orgChart1"/>
    <dgm:cxn modelId="{CFD08456-777F-4DBE-BC37-E68A73ADEB98}" srcId="{354B4A6B-B30D-4F9B-9B51-057A457941DE}" destId="{A1C7CB17-C426-48B5-A693-5337DE3701B9}" srcOrd="0" destOrd="0" parTransId="{3CCE8013-B9FA-4B59-B9EF-A8B3E7DD305A}" sibTransId="{D7EB9BA0-6F41-4E8A-BD96-EDFF30224F43}"/>
    <dgm:cxn modelId="{62121577-D52F-444F-ABD7-95C1423E74AF}" type="presOf" srcId="{A1C7CB17-C426-48B5-A693-5337DE3701B9}" destId="{DB8CE62B-2221-4FF0-94A5-EF6A65BC667B}" srcOrd="1" destOrd="0" presId="urn:microsoft.com/office/officeart/2005/8/layout/orgChart1"/>
    <dgm:cxn modelId="{A8221958-CA23-42E6-A381-49A57F255A45}" srcId="{EE97C17F-0737-4223-AADF-3C19CA102053}" destId="{7A386156-8616-4B2A-97BC-97EE9D174D12}" srcOrd="1" destOrd="0" parTransId="{CB936EE1-DEDB-4778-B770-3406DA761B30}" sibTransId="{B6A90C83-7FB6-49EE-9420-84F5F160B61F}"/>
    <dgm:cxn modelId="{18482A8C-DBA2-4815-B799-113CE070B9CB}" type="presOf" srcId="{26D9BBE9-D1B9-452D-8580-2FDFA2FAC955}" destId="{F6DD0435-B077-4614-BAE4-FF145E78ABD2}" srcOrd="0" destOrd="0" presId="urn:microsoft.com/office/officeart/2005/8/layout/orgChart1"/>
    <dgm:cxn modelId="{EAE78196-9819-4F41-9AC7-B40B5DE44AAF}" srcId="{EE97C17F-0737-4223-AADF-3C19CA102053}" destId="{06521570-8211-4A13-8798-D3BC58792492}" srcOrd="0" destOrd="0" parTransId="{D29BD75C-7C5E-435B-A821-5241A542C76A}" sibTransId="{E23D1EE8-D60B-440B-96BD-046911D5E664}"/>
    <dgm:cxn modelId="{9D4079B0-A192-4D88-8970-04AA0CE80B89}" srcId="{A1C7CB17-C426-48B5-A693-5337DE3701B9}" destId="{EE97C17F-0737-4223-AADF-3C19CA102053}" srcOrd="1" destOrd="0" parTransId="{AE21EE2E-CEC8-48D7-A143-06707BE0CB7F}" sibTransId="{A6D5183F-0326-4A79-AD4D-B5E518BB3EAE}"/>
    <dgm:cxn modelId="{50CF41C4-0606-459C-8B8A-0D413E426D30}" type="presOf" srcId="{7A386156-8616-4B2A-97BC-97EE9D174D12}" destId="{81E3889D-9BBA-4FE1-A9FF-58BDF15AFE9F}" srcOrd="0" destOrd="0" presId="urn:microsoft.com/office/officeart/2005/8/layout/orgChart1"/>
    <dgm:cxn modelId="{482844C6-1761-417E-AC9D-AE3B6CA8CBF0}" srcId="{A1C7CB17-C426-48B5-A693-5337DE3701B9}" destId="{26D9BBE9-D1B9-452D-8580-2FDFA2FAC955}" srcOrd="0" destOrd="0" parTransId="{27ECB2F2-48EF-4029-B208-3C923BC41639}" sibTransId="{F1D944AA-9648-456E-BB52-3D485701A603}"/>
    <dgm:cxn modelId="{D42FEDCA-403E-4D5D-8073-6B2ECA010C90}" type="presOf" srcId="{7A386156-8616-4B2A-97BC-97EE9D174D12}" destId="{8208121E-DA0F-4A16-8098-9E03CD2F6708}" srcOrd="1" destOrd="0" presId="urn:microsoft.com/office/officeart/2005/8/layout/orgChart1"/>
    <dgm:cxn modelId="{F6ED4ACB-9119-4CAA-85CF-23851D6D601D}" type="presOf" srcId="{CB936EE1-DEDB-4778-B770-3406DA761B30}" destId="{A13BD4B3-D3E5-4317-8155-F7DD3B67D7BD}" srcOrd="0" destOrd="0" presId="urn:microsoft.com/office/officeart/2005/8/layout/orgChart1"/>
    <dgm:cxn modelId="{17F1EED3-9AAB-46AD-B15D-BA80C730B005}" type="presOf" srcId="{EE97C17F-0737-4223-AADF-3C19CA102053}" destId="{7118212A-5F6A-4B16-9BCA-01371FEA7F9C}" srcOrd="1" destOrd="0" presId="urn:microsoft.com/office/officeart/2005/8/layout/orgChart1"/>
    <dgm:cxn modelId="{226E05D7-DC6C-4C6C-A5E4-AE4E95EF0F2F}" type="presOf" srcId="{354B4A6B-B30D-4F9B-9B51-057A457941DE}" destId="{BEA9E5E8-2086-4AEA-80DD-3AD2611E4B8E}" srcOrd="0" destOrd="0" presId="urn:microsoft.com/office/officeart/2005/8/layout/orgChart1"/>
    <dgm:cxn modelId="{03211CEB-F7B1-4F2C-9C71-819D2EEBE486}" type="presOf" srcId="{EE97C17F-0737-4223-AADF-3C19CA102053}" destId="{6F495CD6-406D-4EFF-B62F-0379580BFFC9}" srcOrd="0" destOrd="0" presId="urn:microsoft.com/office/officeart/2005/8/layout/orgChart1"/>
    <dgm:cxn modelId="{EF0FF2EF-C3EA-44F6-8F9D-855842BBFB3D}" type="presOf" srcId="{27ECB2F2-48EF-4029-B208-3C923BC41639}" destId="{A9298973-9BE2-43F2-868F-77D49ADDD175}" srcOrd="0" destOrd="0" presId="urn:microsoft.com/office/officeart/2005/8/layout/orgChart1"/>
    <dgm:cxn modelId="{111C31ED-DCA3-486E-8527-DF6E9F9664B8}" type="presParOf" srcId="{BEA9E5E8-2086-4AEA-80DD-3AD2611E4B8E}" destId="{97BAEC1B-CD29-4F3F-9440-5C15E80C1889}" srcOrd="0" destOrd="0" presId="urn:microsoft.com/office/officeart/2005/8/layout/orgChart1"/>
    <dgm:cxn modelId="{54FC4A8F-AD8F-4EF5-B3B3-6FDBFE1F747E}" type="presParOf" srcId="{97BAEC1B-CD29-4F3F-9440-5C15E80C1889}" destId="{BB653604-7423-41DC-ADE0-42803A6EF264}" srcOrd="0" destOrd="0" presId="urn:microsoft.com/office/officeart/2005/8/layout/orgChart1"/>
    <dgm:cxn modelId="{70CEC9F0-EC2A-4DC7-8ED7-66ED4AB3E5A3}" type="presParOf" srcId="{BB653604-7423-41DC-ADE0-42803A6EF264}" destId="{F8DD8EDB-196A-4DA6-847D-16BDB5561616}" srcOrd="0" destOrd="0" presId="urn:microsoft.com/office/officeart/2005/8/layout/orgChart1"/>
    <dgm:cxn modelId="{D1CB84AF-36D2-4CCA-9FA9-27F74E5DAEA9}" type="presParOf" srcId="{BB653604-7423-41DC-ADE0-42803A6EF264}" destId="{DB8CE62B-2221-4FF0-94A5-EF6A65BC667B}" srcOrd="1" destOrd="0" presId="urn:microsoft.com/office/officeart/2005/8/layout/orgChart1"/>
    <dgm:cxn modelId="{DE5AE139-3C05-411E-B179-42B51B9D16B6}" type="presParOf" srcId="{97BAEC1B-CD29-4F3F-9440-5C15E80C1889}" destId="{FA2AA5BC-AE51-4B41-BFF1-16DA4DE847F3}" srcOrd="1" destOrd="0" presId="urn:microsoft.com/office/officeart/2005/8/layout/orgChart1"/>
    <dgm:cxn modelId="{E899199B-01E3-4C89-A5D7-4327B9B238DB}" type="presParOf" srcId="{FA2AA5BC-AE51-4B41-BFF1-16DA4DE847F3}" destId="{A9298973-9BE2-43F2-868F-77D49ADDD175}" srcOrd="0" destOrd="0" presId="urn:microsoft.com/office/officeart/2005/8/layout/orgChart1"/>
    <dgm:cxn modelId="{343ED33B-F4AA-4EE3-A171-6C95B4A80E85}" type="presParOf" srcId="{FA2AA5BC-AE51-4B41-BFF1-16DA4DE847F3}" destId="{7F68BDCE-4BC7-414C-91A0-F7ECEA9A3AEF}" srcOrd="1" destOrd="0" presId="urn:microsoft.com/office/officeart/2005/8/layout/orgChart1"/>
    <dgm:cxn modelId="{8E815ECD-598C-4C99-8389-60ABA568756C}" type="presParOf" srcId="{7F68BDCE-4BC7-414C-91A0-F7ECEA9A3AEF}" destId="{3FF9D3E8-739C-431D-B5EF-AA05CA80A634}" srcOrd="0" destOrd="0" presId="urn:microsoft.com/office/officeart/2005/8/layout/orgChart1"/>
    <dgm:cxn modelId="{51E6208C-E4E2-4E77-A24F-8809F0C361F9}" type="presParOf" srcId="{3FF9D3E8-739C-431D-B5EF-AA05CA80A634}" destId="{F6DD0435-B077-4614-BAE4-FF145E78ABD2}" srcOrd="0" destOrd="0" presId="urn:microsoft.com/office/officeart/2005/8/layout/orgChart1"/>
    <dgm:cxn modelId="{92812035-7354-4D96-8374-D7CDC810B356}" type="presParOf" srcId="{3FF9D3E8-739C-431D-B5EF-AA05CA80A634}" destId="{89E106C0-4A63-4C19-B332-E2F40203A1B8}" srcOrd="1" destOrd="0" presId="urn:microsoft.com/office/officeart/2005/8/layout/orgChart1"/>
    <dgm:cxn modelId="{78FEC9D5-21A6-4BF3-A71A-F927E34D2A82}" type="presParOf" srcId="{7F68BDCE-4BC7-414C-91A0-F7ECEA9A3AEF}" destId="{2FA92C6A-0765-4C4F-82D0-A2635AD1C241}" srcOrd="1" destOrd="0" presId="urn:microsoft.com/office/officeart/2005/8/layout/orgChart1"/>
    <dgm:cxn modelId="{D5B76FE0-6761-4070-B5F2-24895C650018}" type="presParOf" srcId="{7F68BDCE-4BC7-414C-91A0-F7ECEA9A3AEF}" destId="{4AB46E3F-940B-4F0E-B09C-602F8AAB3213}" srcOrd="2" destOrd="0" presId="urn:microsoft.com/office/officeart/2005/8/layout/orgChart1"/>
    <dgm:cxn modelId="{35CB3752-68B0-4A3B-B3C4-58F4583813A7}" type="presParOf" srcId="{FA2AA5BC-AE51-4B41-BFF1-16DA4DE847F3}" destId="{0CC5DC28-F7A2-4081-BC35-98241CC867CC}" srcOrd="2" destOrd="0" presId="urn:microsoft.com/office/officeart/2005/8/layout/orgChart1"/>
    <dgm:cxn modelId="{932AA4B6-B0D5-4E60-9B7C-4D2FAED4922C}" type="presParOf" srcId="{FA2AA5BC-AE51-4B41-BFF1-16DA4DE847F3}" destId="{EE26F28A-D078-4AD0-B7F5-376F875C2675}" srcOrd="3" destOrd="0" presId="urn:microsoft.com/office/officeart/2005/8/layout/orgChart1"/>
    <dgm:cxn modelId="{E3FF7118-534C-4FF6-BF5C-B2C2A9E27E47}" type="presParOf" srcId="{EE26F28A-D078-4AD0-B7F5-376F875C2675}" destId="{EF06CF6D-C60A-4095-8FC2-D43635408267}" srcOrd="0" destOrd="0" presId="urn:microsoft.com/office/officeart/2005/8/layout/orgChart1"/>
    <dgm:cxn modelId="{80221291-DA5B-4830-A117-9C2D84EA5320}" type="presParOf" srcId="{EF06CF6D-C60A-4095-8FC2-D43635408267}" destId="{6F495CD6-406D-4EFF-B62F-0379580BFFC9}" srcOrd="0" destOrd="0" presId="urn:microsoft.com/office/officeart/2005/8/layout/orgChart1"/>
    <dgm:cxn modelId="{EDE9895F-5D15-4DC8-B4CA-5D998E126398}" type="presParOf" srcId="{EF06CF6D-C60A-4095-8FC2-D43635408267}" destId="{7118212A-5F6A-4B16-9BCA-01371FEA7F9C}" srcOrd="1" destOrd="0" presId="urn:microsoft.com/office/officeart/2005/8/layout/orgChart1"/>
    <dgm:cxn modelId="{4BFCD5C6-4596-4457-8CDF-C63E563AC2B3}" type="presParOf" srcId="{EE26F28A-D078-4AD0-B7F5-376F875C2675}" destId="{E32AC807-4AAE-4B76-80F0-FDAC93515C86}" srcOrd="1" destOrd="0" presId="urn:microsoft.com/office/officeart/2005/8/layout/orgChart1"/>
    <dgm:cxn modelId="{D3DDB122-A625-482F-9871-CA1CF784C5BE}" type="presParOf" srcId="{E32AC807-4AAE-4B76-80F0-FDAC93515C86}" destId="{308FACE7-3AA7-42D5-8168-C9AF4F4E9A6D}" srcOrd="0" destOrd="0" presId="urn:microsoft.com/office/officeart/2005/8/layout/orgChart1"/>
    <dgm:cxn modelId="{CFA31655-E160-4662-933C-149EEB6F07A1}" type="presParOf" srcId="{E32AC807-4AAE-4B76-80F0-FDAC93515C86}" destId="{ED40676B-92B2-4E55-8BEB-7EC368F0FA6E}" srcOrd="1" destOrd="0" presId="urn:microsoft.com/office/officeart/2005/8/layout/orgChart1"/>
    <dgm:cxn modelId="{BF92386B-1C42-413C-ABDB-C0A997C4721B}" type="presParOf" srcId="{ED40676B-92B2-4E55-8BEB-7EC368F0FA6E}" destId="{F5607261-973A-4AAB-B3DF-8DBCB7DB4BB1}" srcOrd="0" destOrd="0" presId="urn:microsoft.com/office/officeart/2005/8/layout/orgChart1"/>
    <dgm:cxn modelId="{CEAF181D-B8B1-405E-AAC3-202CC16C855B}" type="presParOf" srcId="{F5607261-973A-4AAB-B3DF-8DBCB7DB4BB1}" destId="{C99C2F58-342C-4116-AF75-728979EBA076}" srcOrd="0" destOrd="0" presId="urn:microsoft.com/office/officeart/2005/8/layout/orgChart1"/>
    <dgm:cxn modelId="{9D006C09-766F-44D0-8058-77FBA91B901C}" type="presParOf" srcId="{F5607261-973A-4AAB-B3DF-8DBCB7DB4BB1}" destId="{2B851700-4E20-4C3A-AAFD-71AC88BCE14C}" srcOrd="1" destOrd="0" presId="urn:microsoft.com/office/officeart/2005/8/layout/orgChart1"/>
    <dgm:cxn modelId="{C21A5B57-F39E-49C5-9365-A971416AC0E6}" type="presParOf" srcId="{ED40676B-92B2-4E55-8BEB-7EC368F0FA6E}" destId="{EEB2FCAA-BA84-4695-9C4D-BE5917780533}" srcOrd="1" destOrd="0" presId="urn:microsoft.com/office/officeart/2005/8/layout/orgChart1"/>
    <dgm:cxn modelId="{BA76EB4C-8279-423B-8F2F-A1CD474801E8}" type="presParOf" srcId="{ED40676B-92B2-4E55-8BEB-7EC368F0FA6E}" destId="{4B9DE099-B85A-41B9-83F4-073FB66AF7FA}" srcOrd="2" destOrd="0" presId="urn:microsoft.com/office/officeart/2005/8/layout/orgChart1"/>
    <dgm:cxn modelId="{74357D25-0195-42C6-9950-3101FC3BA670}" type="presParOf" srcId="{E32AC807-4AAE-4B76-80F0-FDAC93515C86}" destId="{A13BD4B3-D3E5-4317-8155-F7DD3B67D7BD}" srcOrd="2" destOrd="0" presId="urn:microsoft.com/office/officeart/2005/8/layout/orgChart1"/>
    <dgm:cxn modelId="{022EAFE4-60EC-471F-A8F9-4DBA2198D785}" type="presParOf" srcId="{E32AC807-4AAE-4B76-80F0-FDAC93515C86}" destId="{CD16391D-EB64-41A9-AFBE-2066DD946D71}" srcOrd="3" destOrd="0" presId="urn:microsoft.com/office/officeart/2005/8/layout/orgChart1"/>
    <dgm:cxn modelId="{59230C60-329C-4BF8-8B25-E21AE6B5E60D}" type="presParOf" srcId="{CD16391D-EB64-41A9-AFBE-2066DD946D71}" destId="{0ED0DBE1-ABE4-4377-BCCE-5A98DF564CE3}" srcOrd="0" destOrd="0" presId="urn:microsoft.com/office/officeart/2005/8/layout/orgChart1"/>
    <dgm:cxn modelId="{00445EA2-4598-47E6-9AA1-350A850C6AEB}" type="presParOf" srcId="{0ED0DBE1-ABE4-4377-BCCE-5A98DF564CE3}" destId="{81E3889D-9BBA-4FE1-A9FF-58BDF15AFE9F}" srcOrd="0" destOrd="0" presId="urn:microsoft.com/office/officeart/2005/8/layout/orgChart1"/>
    <dgm:cxn modelId="{E154263F-2906-4F1F-A386-D7F60E1C9014}" type="presParOf" srcId="{0ED0DBE1-ABE4-4377-BCCE-5A98DF564CE3}" destId="{8208121E-DA0F-4A16-8098-9E03CD2F6708}" srcOrd="1" destOrd="0" presId="urn:microsoft.com/office/officeart/2005/8/layout/orgChart1"/>
    <dgm:cxn modelId="{A25041A9-02E9-4837-BA09-27FCE8CA51C3}" type="presParOf" srcId="{CD16391D-EB64-41A9-AFBE-2066DD946D71}" destId="{92AA213F-408B-4987-B664-33777C3AEA17}" srcOrd="1" destOrd="0" presId="urn:microsoft.com/office/officeart/2005/8/layout/orgChart1"/>
    <dgm:cxn modelId="{8204F4B1-BB77-44BB-A9C7-5ABAD1FD75D1}" type="presParOf" srcId="{CD16391D-EB64-41A9-AFBE-2066DD946D71}" destId="{7092DBCA-7ABE-4A17-BE1E-0B3CD6F14809}" srcOrd="2" destOrd="0" presId="urn:microsoft.com/office/officeart/2005/8/layout/orgChart1"/>
    <dgm:cxn modelId="{F8B1AA5D-98F6-414E-95FC-DBFE492B1854}" type="presParOf" srcId="{EE26F28A-D078-4AD0-B7F5-376F875C2675}" destId="{551E7CAB-3B1E-45CD-846F-510B79797438}" srcOrd="2" destOrd="0" presId="urn:microsoft.com/office/officeart/2005/8/layout/orgChart1"/>
    <dgm:cxn modelId="{C414D338-A516-45E2-ACA4-D41E2CFA722B}" type="presParOf" srcId="{97BAEC1B-CD29-4F3F-9440-5C15E80C1889}" destId="{62DEAC56-BD1F-43D4-B2A1-EB628C554CF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4B4A6B-B30D-4F9B-9B51-057A457941D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A1C7CB17-C426-48B5-A693-5337DE3701B9}">
      <dgm:prSet/>
      <dgm:spPr/>
      <dgm:t>
        <a:bodyPr/>
        <a:lstStyle/>
        <a:p>
          <a:r>
            <a:rPr lang="fi-FI" dirty="0" err="1"/>
            <a:t>Cleaned</a:t>
          </a:r>
          <a:r>
            <a:rPr lang="fi-FI" dirty="0"/>
            <a:t> </a:t>
          </a:r>
          <a:r>
            <a:rPr lang="fi-FI" dirty="0" err="1"/>
            <a:t>speech</a:t>
          </a:r>
          <a:r>
            <a:rPr lang="fi-FI" dirty="0"/>
            <a:t> </a:t>
          </a:r>
          <a:r>
            <a:rPr lang="fi-FI" dirty="0" err="1"/>
            <a:t>signal</a:t>
          </a:r>
          <a:r>
            <a:rPr lang="fi-FI" dirty="0"/>
            <a:t>?</a:t>
          </a:r>
        </a:p>
      </dgm:t>
    </dgm:pt>
    <dgm:pt modelId="{3CCE8013-B9FA-4B59-B9EF-A8B3E7DD305A}" type="parTrans" cxnId="{CFD08456-777F-4DBE-BC37-E68A73ADEB98}">
      <dgm:prSet/>
      <dgm:spPr/>
      <dgm:t>
        <a:bodyPr/>
        <a:lstStyle/>
        <a:p>
          <a:endParaRPr lang="fi-FI"/>
        </a:p>
      </dgm:t>
    </dgm:pt>
    <dgm:pt modelId="{D7EB9BA0-6F41-4E8A-BD96-EDFF30224F43}" type="sibTrans" cxnId="{CFD08456-777F-4DBE-BC37-E68A73ADEB98}">
      <dgm:prSet/>
      <dgm:spPr/>
      <dgm:t>
        <a:bodyPr/>
        <a:lstStyle/>
        <a:p>
          <a:endParaRPr lang="fi-FI"/>
        </a:p>
      </dgm:t>
    </dgm:pt>
    <dgm:pt modelId="{26D9BBE9-D1B9-452D-8580-2FDFA2FAC955}">
      <dgm:prSet custT="1"/>
      <dgm:spPr/>
      <dgm:t>
        <a:bodyPr/>
        <a:lstStyle/>
        <a:p>
          <a:r>
            <a:rPr lang="fi-FI" sz="2400" dirty="0" err="1"/>
            <a:t>Noise</a:t>
          </a:r>
          <a:r>
            <a:rPr lang="fi-FI" sz="2400" dirty="0"/>
            <a:t> </a:t>
          </a:r>
          <a:r>
            <a:rPr lang="fi-FI" sz="2400" dirty="0" err="1"/>
            <a:t>signal</a:t>
          </a:r>
          <a:r>
            <a:rPr lang="fi-FI" sz="2400" dirty="0"/>
            <a:t> </a:t>
          </a:r>
          <a:r>
            <a:rPr lang="fi-FI" sz="2400" dirty="0" err="1"/>
            <a:t>with</a:t>
          </a:r>
          <a:r>
            <a:rPr lang="fi-FI" sz="2400" dirty="0"/>
            <a:t> </a:t>
          </a:r>
          <a:r>
            <a:rPr lang="fi-FI" sz="2400" dirty="0" err="1"/>
            <a:t>inverted</a:t>
          </a:r>
          <a:r>
            <a:rPr lang="fi-FI" sz="2400" dirty="0"/>
            <a:t> </a:t>
          </a:r>
          <a:r>
            <a:rPr lang="fi-FI" sz="2400" dirty="0" err="1"/>
            <a:t>polarity</a:t>
          </a:r>
          <a:endParaRPr lang="fi-FI" sz="2400" dirty="0"/>
        </a:p>
      </dgm:t>
    </dgm:pt>
    <dgm:pt modelId="{27ECB2F2-48EF-4029-B208-3C923BC41639}" type="parTrans" cxnId="{482844C6-1761-417E-AC9D-AE3B6CA8CBF0}">
      <dgm:prSet/>
      <dgm:spPr/>
      <dgm:t>
        <a:bodyPr/>
        <a:lstStyle/>
        <a:p>
          <a:endParaRPr lang="fi-FI"/>
        </a:p>
      </dgm:t>
    </dgm:pt>
    <dgm:pt modelId="{F1D944AA-9648-456E-BB52-3D485701A603}" type="sibTrans" cxnId="{482844C6-1761-417E-AC9D-AE3B6CA8CBF0}">
      <dgm:prSet/>
      <dgm:spPr/>
      <dgm:t>
        <a:bodyPr/>
        <a:lstStyle/>
        <a:p>
          <a:endParaRPr lang="fi-FI"/>
        </a:p>
      </dgm:t>
    </dgm:pt>
    <dgm:pt modelId="{EE97C17F-0737-4223-AADF-3C19CA102053}">
      <dgm:prSet custT="1"/>
      <dgm:spPr/>
      <dgm:t>
        <a:bodyPr/>
        <a:lstStyle/>
        <a:p>
          <a:r>
            <a:rPr lang="fi-FI" sz="2400" dirty="0" err="1"/>
            <a:t>Speech</a:t>
          </a:r>
          <a:r>
            <a:rPr lang="fi-FI" sz="2400" dirty="0"/>
            <a:t> + </a:t>
          </a:r>
          <a:r>
            <a:rPr lang="fi-FI" sz="2400" dirty="0" err="1"/>
            <a:t>Noise</a:t>
          </a:r>
          <a:r>
            <a:rPr lang="fi-FI" sz="2400" dirty="0"/>
            <a:t> </a:t>
          </a:r>
          <a:r>
            <a:rPr lang="fi-FI" sz="2000" dirty="0"/>
            <a:t>(</a:t>
          </a:r>
          <a:r>
            <a:rPr lang="fi-FI" sz="2000" dirty="0" err="1"/>
            <a:t>not</a:t>
          </a:r>
          <a:r>
            <a:rPr lang="fi-FI" sz="2000" dirty="0"/>
            <a:t> </a:t>
          </a:r>
          <a:r>
            <a:rPr lang="fi-FI" sz="2000" dirty="0" err="1"/>
            <a:t>combined</a:t>
          </a:r>
          <a:r>
            <a:rPr lang="fi-FI" sz="2000" dirty="0"/>
            <a:t> </a:t>
          </a:r>
          <a:r>
            <a:rPr lang="fi-FI" sz="2000" dirty="0" err="1"/>
            <a:t>from</a:t>
          </a:r>
          <a:r>
            <a:rPr lang="fi-FI" sz="2000" dirty="0"/>
            <a:t> </a:t>
          </a:r>
          <a:r>
            <a:rPr lang="fi-FI" sz="2000" dirty="0" err="1"/>
            <a:t>different</a:t>
          </a:r>
          <a:r>
            <a:rPr lang="fi-FI" sz="2000" dirty="0"/>
            <a:t> </a:t>
          </a:r>
          <a:r>
            <a:rPr lang="fi-FI" sz="2000" dirty="0" err="1"/>
            <a:t>files</a:t>
          </a:r>
          <a:r>
            <a:rPr lang="fi-FI" sz="2000" dirty="0"/>
            <a:t>)</a:t>
          </a:r>
          <a:endParaRPr lang="fi-FI" sz="2400" dirty="0"/>
        </a:p>
      </dgm:t>
    </dgm:pt>
    <dgm:pt modelId="{AE21EE2E-CEC8-48D7-A143-06707BE0CB7F}" type="parTrans" cxnId="{9D4079B0-A192-4D88-8970-04AA0CE80B89}">
      <dgm:prSet/>
      <dgm:spPr/>
      <dgm:t>
        <a:bodyPr/>
        <a:lstStyle/>
        <a:p>
          <a:endParaRPr lang="fi-FI"/>
        </a:p>
      </dgm:t>
    </dgm:pt>
    <dgm:pt modelId="{A6D5183F-0326-4A79-AD4D-B5E518BB3EAE}" type="sibTrans" cxnId="{9D4079B0-A192-4D88-8970-04AA0CE80B89}">
      <dgm:prSet/>
      <dgm:spPr/>
      <dgm:t>
        <a:bodyPr/>
        <a:lstStyle/>
        <a:p>
          <a:endParaRPr lang="fi-FI"/>
        </a:p>
      </dgm:t>
    </dgm:pt>
    <dgm:pt modelId="{BEA9E5E8-2086-4AEA-80DD-3AD2611E4B8E}" type="pres">
      <dgm:prSet presAssocID="{354B4A6B-B30D-4F9B-9B51-057A457941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BAEC1B-CD29-4F3F-9440-5C15E80C1889}" type="pres">
      <dgm:prSet presAssocID="{A1C7CB17-C426-48B5-A693-5337DE3701B9}" presName="hierRoot1" presStyleCnt="0">
        <dgm:presLayoutVars>
          <dgm:hierBranch val="init"/>
        </dgm:presLayoutVars>
      </dgm:prSet>
      <dgm:spPr/>
    </dgm:pt>
    <dgm:pt modelId="{BB653604-7423-41DC-ADE0-42803A6EF264}" type="pres">
      <dgm:prSet presAssocID="{A1C7CB17-C426-48B5-A693-5337DE3701B9}" presName="rootComposite1" presStyleCnt="0"/>
      <dgm:spPr/>
    </dgm:pt>
    <dgm:pt modelId="{F8DD8EDB-196A-4DA6-847D-16BDB5561616}" type="pres">
      <dgm:prSet presAssocID="{A1C7CB17-C426-48B5-A693-5337DE3701B9}" presName="rootText1" presStyleLbl="node0" presStyleIdx="0" presStyleCnt="1">
        <dgm:presLayoutVars>
          <dgm:chPref val="3"/>
        </dgm:presLayoutVars>
      </dgm:prSet>
      <dgm:spPr/>
    </dgm:pt>
    <dgm:pt modelId="{DB8CE62B-2221-4FF0-94A5-EF6A65BC667B}" type="pres">
      <dgm:prSet presAssocID="{A1C7CB17-C426-48B5-A693-5337DE3701B9}" presName="rootConnector1" presStyleLbl="node1" presStyleIdx="0" presStyleCnt="0"/>
      <dgm:spPr/>
    </dgm:pt>
    <dgm:pt modelId="{FA2AA5BC-AE51-4B41-BFF1-16DA4DE847F3}" type="pres">
      <dgm:prSet presAssocID="{A1C7CB17-C426-48B5-A693-5337DE3701B9}" presName="hierChild2" presStyleCnt="0"/>
      <dgm:spPr/>
    </dgm:pt>
    <dgm:pt modelId="{A9298973-9BE2-43F2-868F-77D49ADDD175}" type="pres">
      <dgm:prSet presAssocID="{27ECB2F2-48EF-4029-B208-3C923BC41639}" presName="Name37" presStyleLbl="parChTrans1D2" presStyleIdx="0" presStyleCnt="2"/>
      <dgm:spPr/>
    </dgm:pt>
    <dgm:pt modelId="{7F68BDCE-4BC7-414C-91A0-F7ECEA9A3AEF}" type="pres">
      <dgm:prSet presAssocID="{26D9BBE9-D1B9-452D-8580-2FDFA2FAC955}" presName="hierRoot2" presStyleCnt="0">
        <dgm:presLayoutVars>
          <dgm:hierBranch val="init"/>
        </dgm:presLayoutVars>
      </dgm:prSet>
      <dgm:spPr/>
    </dgm:pt>
    <dgm:pt modelId="{3FF9D3E8-739C-431D-B5EF-AA05CA80A634}" type="pres">
      <dgm:prSet presAssocID="{26D9BBE9-D1B9-452D-8580-2FDFA2FAC955}" presName="rootComposite" presStyleCnt="0"/>
      <dgm:spPr/>
    </dgm:pt>
    <dgm:pt modelId="{F6DD0435-B077-4614-BAE4-FF145E78ABD2}" type="pres">
      <dgm:prSet presAssocID="{26D9BBE9-D1B9-452D-8580-2FDFA2FAC955}" presName="rootText" presStyleLbl="node2" presStyleIdx="0" presStyleCnt="2">
        <dgm:presLayoutVars>
          <dgm:chPref val="3"/>
        </dgm:presLayoutVars>
      </dgm:prSet>
      <dgm:spPr/>
    </dgm:pt>
    <dgm:pt modelId="{89E106C0-4A63-4C19-B332-E2F40203A1B8}" type="pres">
      <dgm:prSet presAssocID="{26D9BBE9-D1B9-452D-8580-2FDFA2FAC955}" presName="rootConnector" presStyleLbl="node2" presStyleIdx="0" presStyleCnt="2"/>
      <dgm:spPr/>
    </dgm:pt>
    <dgm:pt modelId="{2FA92C6A-0765-4C4F-82D0-A2635AD1C241}" type="pres">
      <dgm:prSet presAssocID="{26D9BBE9-D1B9-452D-8580-2FDFA2FAC955}" presName="hierChild4" presStyleCnt="0"/>
      <dgm:spPr/>
    </dgm:pt>
    <dgm:pt modelId="{4AB46E3F-940B-4F0E-B09C-602F8AAB3213}" type="pres">
      <dgm:prSet presAssocID="{26D9BBE9-D1B9-452D-8580-2FDFA2FAC955}" presName="hierChild5" presStyleCnt="0"/>
      <dgm:spPr/>
    </dgm:pt>
    <dgm:pt modelId="{0CC5DC28-F7A2-4081-BC35-98241CC867CC}" type="pres">
      <dgm:prSet presAssocID="{AE21EE2E-CEC8-48D7-A143-06707BE0CB7F}" presName="Name37" presStyleLbl="parChTrans1D2" presStyleIdx="1" presStyleCnt="2"/>
      <dgm:spPr/>
    </dgm:pt>
    <dgm:pt modelId="{EE26F28A-D078-4AD0-B7F5-376F875C2675}" type="pres">
      <dgm:prSet presAssocID="{EE97C17F-0737-4223-AADF-3C19CA102053}" presName="hierRoot2" presStyleCnt="0">
        <dgm:presLayoutVars>
          <dgm:hierBranch val="init"/>
        </dgm:presLayoutVars>
      </dgm:prSet>
      <dgm:spPr/>
    </dgm:pt>
    <dgm:pt modelId="{EF06CF6D-C60A-4095-8FC2-D43635408267}" type="pres">
      <dgm:prSet presAssocID="{EE97C17F-0737-4223-AADF-3C19CA102053}" presName="rootComposite" presStyleCnt="0"/>
      <dgm:spPr/>
    </dgm:pt>
    <dgm:pt modelId="{6F495CD6-406D-4EFF-B62F-0379580BFFC9}" type="pres">
      <dgm:prSet presAssocID="{EE97C17F-0737-4223-AADF-3C19CA102053}" presName="rootText" presStyleLbl="node2" presStyleIdx="1" presStyleCnt="2">
        <dgm:presLayoutVars>
          <dgm:chPref val="3"/>
        </dgm:presLayoutVars>
      </dgm:prSet>
      <dgm:spPr/>
    </dgm:pt>
    <dgm:pt modelId="{7118212A-5F6A-4B16-9BCA-01371FEA7F9C}" type="pres">
      <dgm:prSet presAssocID="{EE97C17F-0737-4223-AADF-3C19CA102053}" presName="rootConnector" presStyleLbl="node2" presStyleIdx="1" presStyleCnt="2"/>
      <dgm:spPr/>
    </dgm:pt>
    <dgm:pt modelId="{E32AC807-4AAE-4B76-80F0-FDAC93515C86}" type="pres">
      <dgm:prSet presAssocID="{EE97C17F-0737-4223-AADF-3C19CA102053}" presName="hierChild4" presStyleCnt="0"/>
      <dgm:spPr/>
    </dgm:pt>
    <dgm:pt modelId="{551E7CAB-3B1E-45CD-846F-510B79797438}" type="pres">
      <dgm:prSet presAssocID="{EE97C17F-0737-4223-AADF-3C19CA102053}" presName="hierChild5" presStyleCnt="0"/>
      <dgm:spPr/>
    </dgm:pt>
    <dgm:pt modelId="{62DEAC56-BD1F-43D4-B2A1-EB628C554CFA}" type="pres">
      <dgm:prSet presAssocID="{A1C7CB17-C426-48B5-A693-5337DE3701B9}" presName="hierChild3" presStyleCnt="0"/>
      <dgm:spPr/>
    </dgm:pt>
  </dgm:ptLst>
  <dgm:cxnLst>
    <dgm:cxn modelId="{3AEC6A35-FE3A-4D85-BC01-BDB0EB19B3F4}" type="presOf" srcId="{A1C7CB17-C426-48B5-A693-5337DE3701B9}" destId="{F8DD8EDB-196A-4DA6-847D-16BDB5561616}" srcOrd="0" destOrd="0" presId="urn:microsoft.com/office/officeart/2005/8/layout/orgChart1"/>
    <dgm:cxn modelId="{A7C44240-3077-4746-A420-532BB3EA33C0}" type="presOf" srcId="{26D9BBE9-D1B9-452D-8580-2FDFA2FAC955}" destId="{89E106C0-4A63-4C19-B332-E2F40203A1B8}" srcOrd="1" destOrd="0" presId="urn:microsoft.com/office/officeart/2005/8/layout/orgChart1"/>
    <dgm:cxn modelId="{3A013744-BB33-4B13-A075-D652E15A6535}" type="presOf" srcId="{AE21EE2E-CEC8-48D7-A143-06707BE0CB7F}" destId="{0CC5DC28-F7A2-4081-BC35-98241CC867CC}" srcOrd="0" destOrd="0" presId="urn:microsoft.com/office/officeart/2005/8/layout/orgChart1"/>
    <dgm:cxn modelId="{CFD08456-777F-4DBE-BC37-E68A73ADEB98}" srcId="{354B4A6B-B30D-4F9B-9B51-057A457941DE}" destId="{A1C7CB17-C426-48B5-A693-5337DE3701B9}" srcOrd="0" destOrd="0" parTransId="{3CCE8013-B9FA-4B59-B9EF-A8B3E7DD305A}" sibTransId="{D7EB9BA0-6F41-4E8A-BD96-EDFF30224F43}"/>
    <dgm:cxn modelId="{62121577-D52F-444F-ABD7-95C1423E74AF}" type="presOf" srcId="{A1C7CB17-C426-48B5-A693-5337DE3701B9}" destId="{DB8CE62B-2221-4FF0-94A5-EF6A65BC667B}" srcOrd="1" destOrd="0" presId="urn:microsoft.com/office/officeart/2005/8/layout/orgChart1"/>
    <dgm:cxn modelId="{18482A8C-DBA2-4815-B799-113CE070B9CB}" type="presOf" srcId="{26D9BBE9-D1B9-452D-8580-2FDFA2FAC955}" destId="{F6DD0435-B077-4614-BAE4-FF145E78ABD2}" srcOrd="0" destOrd="0" presId="urn:microsoft.com/office/officeart/2005/8/layout/orgChart1"/>
    <dgm:cxn modelId="{9D4079B0-A192-4D88-8970-04AA0CE80B89}" srcId="{A1C7CB17-C426-48B5-A693-5337DE3701B9}" destId="{EE97C17F-0737-4223-AADF-3C19CA102053}" srcOrd="1" destOrd="0" parTransId="{AE21EE2E-CEC8-48D7-A143-06707BE0CB7F}" sibTransId="{A6D5183F-0326-4A79-AD4D-B5E518BB3EAE}"/>
    <dgm:cxn modelId="{482844C6-1761-417E-AC9D-AE3B6CA8CBF0}" srcId="{A1C7CB17-C426-48B5-A693-5337DE3701B9}" destId="{26D9BBE9-D1B9-452D-8580-2FDFA2FAC955}" srcOrd="0" destOrd="0" parTransId="{27ECB2F2-48EF-4029-B208-3C923BC41639}" sibTransId="{F1D944AA-9648-456E-BB52-3D485701A603}"/>
    <dgm:cxn modelId="{17F1EED3-9AAB-46AD-B15D-BA80C730B005}" type="presOf" srcId="{EE97C17F-0737-4223-AADF-3C19CA102053}" destId="{7118212A-5F6A-4B16-9BCA-01371FEA7F9C}" srcOrd="1" destOrd="0" presId="urn:microsoft.com/office/officeart/2005/8/layout/orgChart1"/>
    <dgm:cxn modelId="{226E05D7-DC6C-4C6C-A5E4-AE4E95EF0F2F}" type="presOf" srcId="{354B4A6B-B30D-4F9B-9B51-057A457941DE}" destId="{BEA9E5E8-2086-4AEA-80DD-3AD2611E4B8E}" srcOrd="0" destOrd="0" presId="urn:microsoft.com/office/officeart/2005/8/layout/orgChart1"/>
    <dgm:cxn modelId="{03211CEB-F7B1-4F2C-9C71-819D2EEBE486}" type="presOf" srcId="{EE97C17F-0737-4223-AADF-3C19CA102053}" destId="{6F495CD6-406D-4EFF-B62F-0379580BFFC9}" srcOrd="0" destOrd="0" presId="urn:microsoft.com/office/officeart/2005/8/layout/orgChart1"/>
    <dgm:cxn modelId="{EF0FF2EF-C3EA-44F6-8F9D-855842BBFB3D}" type="presOf" srcId="{27ECB2F2-48EF-4029-B208-3C923BC41639}" destId="{A9298973-9BE2-43F2-868F-77D49ADDD175}" srcOrd="0" destOrd="0" presId="urn:microsoft.com/office/officeart/2005/8/layout/orgChart1"/>
    <dgm:cxn modelId="{111C31ED-DCA3-486E-8527-DF6E9F9664B8}" type="presParOf" srcId="{BEA9E5E8-2086-4AEA-80DD-3AD2611E4B8E}" destId="{97BAEC1B-CD29-4F3F-9440-5C15E80C1889}" srcOrd="0" destOrd="0" presId="urn:microsoft.com/office/officeart/2005/8/layout/orgChart1"/>
    <dgm:cxn modelId="{54FC4A8F-AD8F-4EF5-B3B3-6FDBFE1F747E}" type="presParOf" srcId="{97BAEC1B-CD29-4F3F-9440-5C15E80C1889}" destId="{BB653604-7423-41DC-ADE0-42803A6EF264}" srcOrd="0" destOrd="0" presId="urn:microsoft.com/office/officeart/2005/8/layout/orgChart1"/>
    <dgm:cxn modelId="{70CEC9F0-EC2A-4DC7-8ED7-66ED4AB3E5A3}" type="presParOf" srcId="{BB653604-7423-41DC-ADE0-42803A6EF264}" destId="{F8DD8EDB-196A-4DA6-847D-16BDB5561616}" srcOrd="0" destOrd="0" presId="urn:microsoft.com/office/officeart/2005/8/layout/orgChart1"/>
    <dgm:cxn modelId="{D1CB84AF-36D2-4CCA-9FA9-27F74E5DAEA9}" type="presParOf" srcId="{BB653604-7423-41DC-ADE0-42803A6EF264}" destId="{DB8CE62B-2221-4FF0-94A5-EF6A65BC667B}" srcOrd="1" destOrd="0" presId="urn:microsoft.com/office/officeart/2005/8/layout/orgChart1"/>
    <dgm:cxn modelId="{DE5AE139-3C05-411E-B179-42B51B9D16B6}" type="presParOf" srcId="{97BAEC1B-CD29-4F3F-9440-5C15E80C1889}" destId="{FA2AA5BC-AE51-4B41-BFF1-16DA4DE847F3}" srcOrd="1" destOrd="0" presId="urn:microsoft.com/office/officeart/2005/8/layout/orgChart1"/>
    <dgm:cxn modelId="{E899199B-01E3-4C89-A5D7-4327B9B238DB}" type="presParOf" srcId="{FA2AA5BC-AE51-4B41-BFF1-16DA4DE847F3}" destId="{A9298973-9BE2-43F2-868F-77D49ADDD175}" srcOrd="0" destOrd="0" presId="urn:microsoft.com/office/officeart/2005/8/layout/orgChart1"/>
    <dgm:cxn modelId="{343ED33B-F4AA-4EE3-A171-6C95B4A80E85}" type="presParOf" srcId="{FA2AA5BC-AE51-4B41-BFF1-16DA4DE847F3}" destId="{7F68BDCE-4BC7-414C-91A0-F7ECEA9A3AEF}" srcOrd="1" destOrd="0" presId="urn:microsoft.com/office/officeart/2005/8/layout/orgChart1"/>
    <dgm:cxn modelId="{8E815ECD-598C-4C99-8389-60ABA568756C}" type="presParOf" srcId="{7F68BDCE-4BC7-414C-91A0-F7ECEA9A3AEF}" destId="{3FF9D3E8-739C-431D-B5EF-AA05CA80A634}" srcOrd="0" destOrd="0" presId="urn:microsoft.com/office/officeart/2005/8/layout/orgChart1"/>
    <dgm:cxn modelId="{51E6208C-E4E2-4E77-A24F-8809F0C361F9}" type="presParOf" srcId="{3FF9D3E8-739C-431D-B5EF-AA05CA80A634}" destId="{F6DD0435-B077-4614-BAE4-FF145E78ABD2}" srcOrd="0" destOrd="0" presId="urn:microsoft.com/office/officeart/2005/8/layout/orgChart1"/>
    <dgm:cxn modelId="{92812035-7354-4D96-8374-D7CDC810B356}" type="presParOf" srcId="{3FF9D3E8-739C-431D-B5EF-AA05CA80A634}" destId="{89E106C0-4A63-4C19-B332-E2F40203A1B8}" srcOrd="1" destOrd="0" presId="urn:microsoft.com/office/officeart/2005/8/layout/orgChart1"/>
    <dgm:cxn modelId="{78FEC9D5-21A6-4BF3-A71A-F927E34D2A82}" type="presParOf" srcId="{7F68BDCE-4BC7-414C-91A0-F7ECEA9A3AEF}" destId="{2FA92C6A-0765-4C4F-82D0-A2635AD1C241}" srcOrd="1" destOrd="0" presId="urn:microsoft.com/office/officeart/2005/8/layout/orgChart1"/>
    <dgm:cxn modelId="{D5B76FE0-6761-4070-B5F2-24895C650018}" type="presParOf" srcId="{7F68BDCE-4BC7-414C-91A0-F7ECEA9A3AEF}" destId="{4AB46E3F-940B-4F0E-B09C-602F8AAB3213}" srcOrd="2" destOrd="0" presId="urn:microsoft.com/office/officeart/2005/8/layout/orgChart1"/>
    <dgm:cxn modelId="{35CB3752-68B0-4A3B-B3C4-58F4583813A7}" type="presParOf" srcId="{FA2AA5BC-AE51-4B41-BFF1-16DA4DE847F3}" destId="{0CC5DC28-F7A2-4081-BC35-98241CC867CC}" srcOrd="2" destOrd="0" presId="urn:microsoft.com/office/officeart/2005/8/layout/orgChart1"/>
    <dgm:cxn modelId="{932AA4B6-B0D5-4E60-9B7C-4D2FAED4922C}" type="presParOf" srcId="{FA2AA5BC-AE51-4B41-BFF1-16DA4DE847F3}" destId="{EE26F28A-D078-4AD0-B7F5-376F875C2675}" srcOrd="3" destOrd="0" presId="urn:microsoft.com/office/officeart/2005/8/layout/orgChart1"/>
    <dgm:cxn modelId="{E3FF7118-534C-4FF6-BF5C-B2C2A9E27E47}" type="presParOf" srcId="{EE26F28A-D078-4AD0-B7F5-376F875C2675}" destId="{EF06CF6D-C60A-4095-8FC2-D43635408267}" srcOrd="0" destOrd="0" presId="urn:microsoft.com/office/officeart/2005/8/layout/orgChart1"/>
    <dgm:cxn modelId="{80221291-DA5B-4830-A117-9C2D84EA5320}" type="presParOf" srcId="{EF06CF6D-C60A-4095-8FC2-D43635408267}" destId="{6F495CD6-406D-4EFF-B62F-0379580BFFC9}" srcOrd="0" destOrd="0" presId="urn:microsoft.com/office/officeart/2005/8/layout/orgChart1"/>
    <dgm:cxn modelId="{EDE9895F-5D15-4DC8-B4CA-5D998E126398}" type="presParOf" srcId="{EF06CF6D-C60A-4095-8FC2-D43635408267}" destId="{7118212A-5F6A-4B16-9BCA-01371FEA7F9C}" srcOrd="1" destOrd="0" presId="urn:microsoft.com/office/officeart/2005/8/layout/orgChart1"/>
    <dgm:cxn modelId="{4BFCD5C6-4596-4457-8CDF-C63E563AC2B3}" type="presParOf" srcId="{EE26F28A-D078-4AD0-B7F5-376F875C2675}" destId="{E32AC807-4AAE-4B76-80F0-FDAC93515C86}" srcOrd="1" destOrd="0" presId="urn:microsoft.com/office/officeart/2005/8/layout/orgChart1"/>
    <dgm:cxn modelId="{F8B1AA5D-98F6-414E-95FC-DBFE492B1854}" type="presParOf" srcId="{EE26F28A-D078-4AD0-B7F5-376F875C2675}" destId="{551E7CAB-3B1E-45CD-846F-510B79797438}" srcOrd="2" destOrd="0" presId="urn:microsoft.com/office/officeart/2005/8/layout/orgChart1"/>
    <dgm:cxn modelId="{C414D338-A516-45E2-ACA4-D41E2CFA722B}" type="presParOf" srcId="{97BAEC1B-CD29-4F3F-9440-5C15E80C1889}" destId="{62DEAC56-BD1F-43D4-B2A1-EB628C554CF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BD4B3-D3E5-4317-8155-F7DD3B67D7BD}">
      <dsp:nvSpPr>
        <dsp:cNvPr id="0" name=""/>
        <dsp:cNvSpPr/>
      </dsp:nvSpPr>
      <dsp:spPr>
        <a:xfrm>
          <a:off x="3054203" y="3077800"/>
          <a:ext cx="349613" cy="241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0897"/>
              </a:lnTo>
              <a:lnTo>
                <a:pt x="349613" y="241089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FACE7-3AA7-42D5-8168-C9AF4F4E9A6D}">
      <dsp:nvSpPr>
        <dsp:cNvPr id="0" name=""/>
        <dsp:cNvSpPr/>
      </dsp:nvSpPr>
      <dsp:spPr>
        <a:xfrm>
          <a:off x="3054203" y="3077800"/>
          <a:ext cx="349613" cy="966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6785"/>
              </a:lnTo>
              <a:lnTo>
                <a:pt x="349613" y="9667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5DC28-F7A2-4081-BC35-98241CC867CC}">
      <dsp:nvSpPr>
        <dsp:cNvPr id="0" name=""/>
        <dsp:cNvSpPr/>
      </dsp:nvSpPr>
      <dsp:spPr>
        <a:xfrm>
          <a:off x="2576398" y="1422965"/>
          <a:ext cx="1410106" cy="489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729"/>
              </a:lnTo>
              <a:lnTo>
                <a:pt x="1410106" y="244729"/>
              </a:lnTo>
              <a:lnTo>
                <a:pt x="1410106" y="489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298973-9BE2-43F2-868F-77D49ADDD175}">
      <dsp:nvSpPr>
        <dsp:cNvPr id="0" name=""/>
        <dsp:cNvSpPr/>
      </dsp:nvSpPr>
      <dsp:spPr>
        <a:xfrm>
          <a:off x="1166292" y="1422965"/>
          <a:ext cx="1410106" cy="489458"/>
        </a:xfrm>
        <a:custGeom>
          <a:avLst/>
          <a:gdLst/>
          <a:ahLst/>
          <a:cxnLst/>
          <a:rect l="0" t="0" r="0" b="0"/>
          <a:pathLst>
            <a:path>
              <a:moveTo>
                <a:pt x="1410106" y="0"/>
              </a:moveTo>
              <a:lnTo>
                <a:pt x="1410106" y="244729"/>
              </a:lnTo>
              <a:lnTo>
                <a:pt x="0" y="244729"/>
              </a:lnTo>
              <a:lnTo>
                <a:pt x="0" y="4894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D8EDB-196A-4DA6-847D-16BDB5561616}">
      <dsp:nvSpPr>
        <dsp:cNvPr id="0" name=""/>
        <dsp:cNvSpPr/>
      </dsp:nvSpPr>
      <dsp:spPr>
        <a:xfrm>
          <a:off x="1411021" y="257588"/>
          <a:ext cx="2330754" cy="1165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 dirty="0" err="1"/>
            <a:t>Cleaned</a:t>
          </a:r>
          <a:r>
            <a:rPr lang="fi-FI" sz="3300" kern="1200" dirty="0"/>
            <a:t> </a:t>
          </a:r>
          <a:r>
            <a:rPr lang="fi-FI" sz="3300" kern="1200" dirty="0" err="1"/>
            <a:t>speech</a:t>
          </a:r>
          <a:r>
            <a:rPr lang="fi-FI" sz="3300" kern="1200" dirty="0"/>
            <a:t> </a:t>
          </a:r>
          <a:r>
            <a:rPr lang="fi-FI" sz="3300" kern="1200" dirty="0" err="1"/>
            <a:t>signal</a:t>
          </a:r>
          <a:endParaRPr lang="fi-FI" sz="3300" kern="1200" dirty="0"/>
        </a:p>
      </dsp:txBody>
      <dsp:txXfrm>
        <a:off x="1411021" y="257588"/>
        <a:ext cx="2330754" cy="1165377"/>
      </dsp:txXfrm>
    </dsp:sp>
    <dsp:sp modelId="{F6DD0435-B077-4614-BAE4-FF145E78ABD2}">
      <dsp:nvSpPr>
        <dsp:cNvPr id="0" name=""/>
        <dsp:cNvSpPr/>
      </dsp:nvSpPr>
      <dsp:spPr>
        <a:xfrm>
          <a:off x="914" y="1912423"/>
          <a:ext cx="2330754" cy="1165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 err="1"/>
            <a:t>Noise</a:t>
          </a:r>
          <a:r>
            <a:rPr lang="fi-FI" sz="2400" kern="1200" dirty="0"/>
            <a:t> </a:t>
          </a:r>
          <a:r>
            <a:rPr lang="fi-FI" sz="2400" kern="1200" dirty="0" err="1"/>
            <a:t>signal</a:t>
          </a:r>
          <a:r>
            <a:rPr lang="fi-FI" sz="2400" kern="1200" dirty="0"/>
            <a:t> </a:t>
          </a:r>
          <a:r>
            <a:rPr lang="fi-FI" sz="2400" kern="1200" dirty="0" err="1"/>
            <a:t>with</a:t>
          </a:r>
          <a:r>
            <a:rPr lang="fi-FI" sz="2400" kern="1200" dirty="0"/>
            <a:t> </a:t>
          </a:r>
          <a:r>
            <a:rPr lang="fi-FI" sz="2400" kern="1200" dirty="0" err="1"/>
            <a:t>inverted</a:t>
          </a:r>
          <a:r>
            <a:rPr lang="fi-FI" sz="2400" kern="1200" dirty="0"/>
            <a:t> </a:t>
          </a:r>
          <a:r>
            <a:rPr lang="fi-FI" sz="2400" kern="1200" dirty="0" err="1"/>
            <a:t>polarity</a:t>
          </a:r>
          <a:endParaRPr lang="fi-FI" sz="2400" kern="1200" dirty="0"/>
        </a:p>
      </dsp:txBody>
      <dsp:txXfrm>
        <a:off x="914" y="1912423"/>
        <a:ext cx="2330754" cy="1165377"/>
      </dsp:txXfrm>
    </dsp:sp>
    <dsp:sp modelId="{6F495CD6-406D-4EFF-B62F-0379580BFFC9}">
      <dsp:nvSpPr>
        <dsp:cNvPr id="0" name=""/>
        <dsp:cNvSpPr/>
      </dsp:nvSpPr>
      <dsp:spPr>
        <a:xfrm>
          <a:off x="2821127" y="1912423"/>
          <a:ext cx="2330754" cy="1165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 err="1"/>
            <a:t>Speech</a:t>
          </a:r>
          <a:r>
            <a:rPr lang="fi-FI" sz="2400" kern="1200" dirty="0"/>
            <a:t> + </a:t>
          </a:r>
          <a:r>
            <a:rPr lang="fi-FI" sz="2400" kern="1200" dirty="0" err="1"/>
            <a:t>Noise</a:t>
          </a:r>
          <a:endParaRPr lang="fi-FI" sz="2400" kern="1200" dirty="0"/>
        </a:p>
      </dsp:txBody>
      <dsp:txXfrm>
        <a:off x="2821127" y="1912423"/>
        <a:ext cx="2330754" cy="1165377"/>
      </dsp:txXfrm>
    </dsp:sp>
    <dsp:sp modelId="{C99C2F58-342C-4116-AF75-728979EBA076}">
      <dsp:nvSpPr>
        <dsp:cNvPr id="0" name=""/>
        <dsp:cNvSpPr/>
      </dsp:nvSpPr>
      <dsp:spPr>
        <a:xfrm>
          <a:off x="3403816" y="3567259"/>
          <a:ext cx="1847961" cy="954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 speech signal </a:t>
          </a:r>
          <a:endParaRPr lang="fi-FI" sz="2000" kern="1200" dirty="0"/>
        </a:p>
      </dsp:txBody>
      <dsp:txXfrm>
        <a:off x="3403816" y="3567259"/>
        <a:ext cx="1847961" cy="954653"/>
      </dsp:txXfrm>
    </dsp:sp>
    <dsp:sp modelId="{81E3889D-9BBA-4FE1-A9FF-58BDF15AFE9F}">
      <dsp:nvSpPr>
        <dsp:cNvPr id="0" name=""/>
        <dsp:cNvSpPr/>
      </dsp:nvSpPr>
      <dsp:spPr>
        <a:xfrm>
          <a:off x="3403816" y="5011371"/>
          <a:ext cx="1847961" cy="9546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Noise signal</a:t>
          </a:r>
          <a:endParaRPr lang="fi-FI" sz="2000" kern="1200" dirty="0"/>
        </a:p>
      </dsp:txBody>
      <dsp:txXfrm>
        <a:off x="3403816" y="5011371"/>
        <a:ext cx="1847961" cy="9546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5DC28-F7A2-4081-BC35-98241CC867CC}">
      <dsp:nvSpPr>
        <dsp:cNvPr id="0" name=""/>
        <dsp:cNvSpPr/>
      </dsp:nvSpPr>
      <dsp:spPr>
        <a:xfrm>
          <a:off x="2626346" y="2862364"/>
          <a:ext cx="1437261" cy="498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442"/>
              </a:lnTo>
              <a:lnTo>
                <a:pt x="1437261" y="249442"/>
              </a:lnTo>
              <a:lnTo>
                <a:pt x="1437261" y="498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298973-9BE2-43F2-868F-77D49ADDD175}">
      <dsp:nvSpPr>
        <dsp:cNvPr id="0" name=""/>
        <dsp:cNvSpPr/>
      </dsp:nvSpPr>
      <dsp:spPr>
        <a:xfrm>
          <a:off x="1189085" y="2862364"/>
          <a:ext cx="1437261" cy="498884"/>
        </a:xfrm>
        <a:custGeom>
          <a:avLst/>
          <a:gdLst/>
          <a:ahLst/>
          <a:cxnLst/>
          <a:rect l="0" t="0" r="0" b="0"/>
          <a:pathLst>
            <a:path>
              <a:moveTo>
                <a:pt x="1437261" y="0"/>
              </a:moveTo>
              <a:lnTo>
                <a:pt x="1437261" y="249442"/>
              </a:lnTo>
              <a:lnTo>
                <a:pt x="0" y="249442"/>
              </a:lnTo>
              <a:lnTo>
                <a:pt x="0" y="4988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DD8EDB-196A-4DA6-847D-16BDB5561616}">
      <dsp:nvSpPr>
        <dsp:cNvPr id="0" name=""/>
        <dsp:cNvSpPr/>
      </dsp:nvSpPr>
      <dsp:spPr>
        <a:xfrm>
          <a:off x="1438527" y="1674545"/>
          <a:ext cx="2375638" cy="11878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100" kern="1200" dirty="0" err="1"/>
            <a:t>Cleaned</a:t>
          </a:r>
          <a:r>
            <a:rPr lang="fi-FI" sz="3100" kern="1200" dirty="0"/>
            <a:t> </a:t>
          </a:r>
          <a:r>
            <a:rPr lang="fi-FI" sz="3100" kern="1200" dirty="0" err="1"/>
            <a:t>speech</a:t>
          </a:r>
          <a:r>
            <a:rPr lang="fi-FI" sz="3100" kern="1200" dirty="0"/>
            <a:t> </a:t>
          </a:r>
          <a:r>
            <a:rPr lang="fi-FI" sz="3100" kern="1200" dirty="0" err="1"/>
            <a:t>signal</a:t>
          </a:r>
          <a:r>
            <a:rPr lang="fi-FI" sz="3100" kern="1200" dirty="0"/>
            <a:t>?</a:t>
          </a:r>
        </a:p>
      </dsp:txBody>
      <dsp:txXfrm>
        <a:off x="1438527" y="1674545"/>
        <a:ext cx="2375638" cy="1187819"/>
      </dsp:txXfrm>
    </dsp:sp>
    <dsp:sp modelId="{F6DD0435-B077-4614-BAE4-FF145E78ABD2}">
      <dsp:nvSpPr>
        <dsp:cNvPr id="0" name=""/>
        <dsp:cNvSpPr/>
      </dsp:nvSpPr>
      <dsp:spPr>
        <a:xfrm>
          <a:off x="1266" y="3361248"/>
          <a:ext cx="2375638" cy="11878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 err="1"/>
            <a:t>Noise</a:t>
          </a:r>
          <a:r>
            <a:rPr lang="fi-FI" sz="2400" kern="1200" dirty="0"/>
            <a:t> </a:t>
          </a:r>
          <a:r>
            <a:rPr lang="fi-FI" sz="2400" kern="1200" dirty="0" err="1"/>
            <a:t>signal</a:t>
          </a:r>
          <a:r>
            <a:rPr lang="fi-FI" sz="2400" kern="1200" dirty="0"/>
            <a:t> </a:t>
          </a:r>
          <a:r>
            <a:rPr lang="fi-FI" sz="2400" kern="1200" dirty="0" err="1"/>
            <a:t>with</a:t>
          </a:r>
          <a:r>
            <a:rPr lang="fi-FI" sz="2400" kern="1200" dirty="0"/>
            <a:t> </a:t>
          </a:r>
          <a:r>
            <a:rPr lang="fi-FI" sz="2400" kern="1200" dirty="0" err="1"/>
            <a:t>inverted</a:t>
          </a:r>
          <a:r>
            <a:rPr lang="fi-FI" sz="2400" kern="1200" dirty="0"/>
            <a:t> </a:t>
          </a:r>
          <a:r>
            <a:rPr lang="fi-FI" sz="2400" kern="1200" dirty="0" err="1"/>
            <a:t>polarity</a:t>
          </a:r>
          <a:endParaRPr lang="fi-FI" sz="2400" kern="1200" dirty="0"/>
        </a:p>
      </dsp:txBody>
      <dsp:txXfrm>
        <a:off x="1266" y="3361248"/>
        <a:ext cx="2375638" cy="1187819"/>
      </dsp:txXfrm>
    </dsp:sp>
    <dsp:sp modelId="{6F495CD6-406D-4EFF-B62F-0379580BFFC9}">
      <dsp:nvSpPr>
        <dsp:cNvPr id="0" name=""/>
        <dsp:cNvSpPr/>
      </dsp:nvSpPr>
      <dsp:spPr>
        <a:xfrm>
          <a:off x="2875788" y="3361248"/>
          <a:ext cx="2375638" cy="11878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2400" kern="1200" dirty="0" err="1"/>
            <a:t>Speech</a:t>
          </a:r>
          <a:r>
            <a:rPr lang="fi-FI" sz="2400" kern="1200" dirty="0"/>
            <a:t> + </a:t>
          </a:r>
          <a:r>
            <a:rPr lang="fi-FI" sz="2400" kern="1200" dirty="0" err="1"/>
            <a:t>Noise</a:t>
          </a:r>
          <a:r>
            <a:rPr lang="fi-FI" sz="2400" kern="1200" dirty="0"/>
            <a:t> </a:t>
          </a:r>
          <a:r>
            <a:rPr lang="fi-FI" sz="2000" kern="1200" dirty="0"/>
            <a:t>(</a:t>
          </a:r>
          <a:r>
            <a:rPr lang="fi-FI" sz="2000" kern="1200" dirty="0" err="1"/>
            <a:t>not</a:t>
          </a:r>
          <a:r>
            <a:rPr lang="fi-FI" sz="2000" kern="1200" dirty="0"/>
            <a:t> </a:t>
          </a:r>
          <a:r>
            <a:rPr lang="fi-FI" sz="2000" kern="1200" dirty="0" err="1"/>
            <a:t>combined</a:t>
          </a:r>
          <a:r>
            <a:rPr lang="fi-FI" sz="2000" kern="1200" dirty="0"/>
            <a:t> </a:t>
          </a:r>
          <a:r>
            <a:rPr lang="fi-FI" sz="2000" kern="1200" dirty="0" err="1"/>
            <a:t>from</a:t>
          </a:r>
          <a:r>
            <a:rPr lang="fi-FI" sz="2000" kern="1200" dirty="0"/>
            <a:t> </a:t>
          </a:r>
          <a:r>
            <a:rPr lang="fi-FI" sz="2000" kern="1200" dirty="0" err="1"/>
            <a:t>different</a:t>
          </a:r>
          <a:r>
            <a:rPr lang="fi-FI" sz="2000" kern="1200" dirty="0"/>
            <a:t> </a:t>
          </a:r>
          <a:r>
            <a:rPr lang="fi-FI" sz="2000" kern="1200" dirty="0" err="1"/>
            <a:t>files</a:t>
          </a:r>
          <a:r>
            <a:rPr lang="fi-FI" sz="2000" kern="1200" dirty="0"/>
            <a:t>)</a:t>
          </a:r>
          <a:endParaRPr lang="fi-FI" sz="2400" kern="1200" dirty="0"/>
        </a:p>
      </dsp:txBody>
      <dsp:txXfrm>
        <a:off x="2875788" y="3361248"/>
        <a:ext cx="2375638" cy="1187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DAA24-B75B-45EC-8753-40077E222EBD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E5BEC-3334-4ABE-BE07-75331C9E31B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47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problem</a:t>
            </a:r>
            <a:r>
              <a:rPr lang="fi-FI" dirty="0"/>
              <a:t> </a:t>
            </a:r>
            <a:r>
              <a:rPr lang="fi-FI" dirty="0" err="1"/>
              <a:t>was</a:t>
            </a:r>
            <a:r>
              <a:rPr lang="fi-FI" dirty="0"/>
              <a:t> </a:t>
            </a:r>
            <a:r>
              <a:rPr lang="fi-FI" dirty="0" err="1"/>
              <a:t>chosen</a:t>
            </a:r>
            <a:r>
              <a:rPr lang="fi-FI" dirty="0"/>
              <a:t>: </a:t>
            </a:r>
            <a:r>
              <a:rPr lang="fi-FI" dirty="0" err="1"/>
              <a:t>desire</a:t>
            </a:r>
            <a:r>
              <a:rPr lang="fi-FI" dirty="0"/>
              <a:t> to </a:t>
            </a:r>
            <a:r>
              <a:rPr lang="fi-FI" dirty="0" err="1"/>
              <a:t>learn</a:t>
            </a:r>
            <a:r>
              <a:rPr lang="fi-FI" dirty="0"/>
              <a:t> Thai </a:t>
            </a:r>
            <a:r>
              <a:rPr lang="fi-FI" dirty="0" err="1"/>
              <a:t>language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having</a:t>
            </a:r>
            <a:r>
              <a:rPr lang="fi-FI" dirty="0"/>
              <a:t> </a:t>
            </a:r>
            <a:r>
              <a:rPr lang="fi-FI" dirty="0" err="1"/>
              <a:t>problems</a:t>
            </a:r>
            <a:r>
              <a:rPr lang="fi-FI" dirty="0"/>
              <a:t> </a:t>
            </a:r>
            <a:r>
              <a:rPr lang="fi-FI" dirty="0" err="1"/>
              <a:t>with</a:t>
            </a:r>
            <a:r>
              <a:rPr lang="fi-FI" dirty="0"/>
              <a:t> </a:t>
            </a:r>
            <a:r>
              <a:rPr lang="fi-FI" dirty="0" err="1"/>
              <a:t>word</a:t>
            </a:r>
            <a:r>
              <a:rPr lang="fi-FI" dirty="0"/>
              <a:t> </a:t>
            </a:r>
            <a:r>
              <a:rPr lang="fi-FI" dirty="0" err="1"/>
              <a:t>recognition</a:t>
            </a:r>
            <a:r>
              <a:rPr lang="fi-FI" dirty="0"/>
              <a:t> </a:t>
            </a:r>
            <a:r>
              <a:rPr lang="fi-FI" dirty="0" err="1"/>
              <a:t>due</a:t>
            </a:r>
            <a:r>
              <a:rPr lang="fi-FI" dirty="0"/>
              <a:t> to </a:t>
            </a:r>
            <a:r>
              <a:rPr lang="fi-FI" dirty="0" err="1"/>
              <a:t>low</a:t>
            </a:r>
            <a:r>
              <a:rPr lang="fi-FI" dirty="0"/>
              <a:t> </a:t>
            </a: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intelligibility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E5BEC-3334-4ABE-BE07-75331C9E31B0}" type="slidenum">
              <a:rPr lang="fi-FI" smtClean="0"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7477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/>
              <a:t>Compare</a:t>
            </a:r>
            <a:r>
              <a:rPr lang="fi-FI" dirty="0"/>
              <a:t> sound </a:t>
            </a:r>
            <a:r>
              <a:rPr lang="fi-FI" dirty="0" err="1"/>
              <a:t>wave</a:t>
            </a:r>
            <a:r>
              <a:rPr lang="fi-FI" dirty="0"/>
              <a:t> to a </a:t>
            </a:r>
            <a:r>
              <a:rPr lang="fi-FI" dirty="0" err="1"/>
              <a:t>wave</a:t>
            </a:r>
            <a:r>
              <a:rPr lang="fi-FI" dirty="0"/>
              <a:t> in </a:t>
            </a:r>
            <a:r>
              <a:rPr lang="fi-FI" dirty="0" err="1"/>
              <a:t>water</a:t>
            </a:r>
            <a:r>
              <a:rPr lang="fi-FI" dirty="0"/>
              <a:t> </a:t>
            </a:r>
            <a:r>
              <a:rPr lang="fi-FI" dirty="0" err="1"/>
              <a:t>created</a:t>
            </a:r>
            <a:r>
              <a:rPr lang="fi-FI" dirty="0"/>
              <a:t> </a:t>
            </a:r>
            <a:r>
              <a:rPr lang="fi-FI" dirty="0" err="1"/>
              <a:t>by</a:t>
            </a:r>
            <a:r>
              <a:rPr lang="fi-FI" dirty="0"/>
              <a:t> a </a:t>
            </a:r>
            <a:r>
              <a:rPr lang="fi-FI" dirty="0" err="1"/>
              <a:t>droplet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E5BEC-3334-4ABE-BE07-75331C9E31B0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7831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0E5BEC-3334-4ABE-BE07-75331C9E31B0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318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8D88B0B-B99A-8EFA-5B67-082448929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2EDF4E2F-50FE-499A-E799-46671AA833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EDA02C4D-4BF4-A9E1-3F7F-3DA6E1211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D1D727C-6499-884D-C8B4-C2892486B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973EF790-6D97-951F-0ADB-4BFC62CF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05802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B1B9BCB-ED56-2C14-9DE0-03A8A274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FA0F861F-7C70-04FE-3331-0875286EA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A698547-89FB-442D-125D-2E0E8A8E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9F2937F4-B394-ABF3-2973-4F046EF8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BA438C77-6B58-60D2-AE0D-84613E4C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933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0A77D2AC-FD76-99B7-1275-D9ACF6ECB7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87BD097D-B525-9D98-6628-8F00A1F42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BE58A16E-BF1A-16B8-3846-03DB11A5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56FC1DB-5BC1-74EC-E869-A2F4ED4FB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715287B5-87CE-1F81-8A50-ADB6B797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2327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024AE74-F072-DCBA-14F7-A7C7EF18E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7007CD5-F1D2-0915-9AF1-B89BDD55C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5652F596-B2A5-FCBA-8FAA-8B88AFC3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BCAC0C84-A510-F475-92ED-FFDF8723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EDFB8FAE-38E5-2B37-438E-6181F25D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9931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7E106A-A0E1-940B-84DC-37BCC14A8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3C8BFB80-0F0A-0CF1-C69C-16C1A8CE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232FB46D-51C4-E3D3-6171-4F385D804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55581FA3-AA0D-BF2C-7431-EEC1195E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53CA72D-D23A-87F8-8B8F-BD10E62D2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606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3059931-65DE-0EB7-048F-375BD2864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44D062E-D92C-1DED-274F-1BCA0516E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BE2AED76-A18B-3A4A-1465-4D93327E9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BC145806-288C-F95D-84B3-D717B23F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70BE14C-0893-65D9-FBAC-67B1AE0B0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B38A28D6-A608-2303-E06B-A25007D21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9196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0A7FD12-C3F1-CE52-28B1-BDE644B1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C7604F5-C7F2-1A16-BC69-D70115842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BB65C384-9B78-EA11-323A-FCAC1D407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D5F03215-9529-BB90-5D87-3598AAE18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775A4EA2-A3FA-4F32-ADAE-8BBDD02B8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D1191462-9836-CC78-6570-7C8ECF7B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6412C511-C5DB-3F2A-1152-DDCE3D02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D4E09CA9-FECF-5F5B-2B80-10B4F0C4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154762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01ED87A-1142-FEBD-6495-3C38B86B8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25D2C244-FBED-77CD-2C48-732FD553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A234AB62-1795-C421-F920-358954D8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47673E16-AF64-9272-03CE-1790E082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609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C7576144-27A9-957F-223C-2DD3F055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A0662353-465C-B1A8-8DEA-E06A2BDA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066199D1-8822-CF43-ED35-E13D566EF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7725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CA36304-0DCE-5709-6186-C930CFFE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BD58A4E1-0017-7D21-9C47-F8462F1DF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F054BD4-4683-E3F3-9E28-3587AAD56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CF95BEBE-C6AE-D214-B271-72EFE7B8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82FD63CC-9656-37A5-789E-9C62D6406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61B64EE-BC1E-B79F-1279-1CDCD6B0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1110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A25FBFA-06DE-3467-3385-D047F499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3E78794B-1252-E19D-8241-55B2E6241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3DC7930-2D31-A8B4-1978-7C5CA0F7C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8DDB2199-2781-5273-E4A9-96B28938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21742E07-5C33-67BF-D6E4-AC4EA3AFF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37E4C80B-E95E-94F7-4F93-9B3BBAE4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1119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96E08AE3-DD88-B128-8B5F-49C49C34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C95ED09-A146-6DAB-26DA-37F82D004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7F8EE0A5-92C3-083E-1814-2665143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1E325-7AD7-4C45-B953-76884BED8BA3}" type="datetimeFigureOut">
              <a:rPr lang="fi-FI" smtClean="0"/>
              <a:t>19.2.2024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715F10E1-B5C4-80EA-16C8-6F89F538B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8EF47515-A6F2-A2B8-C4DE-9432D419D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168C-2141-40CB-9380-B287872D78D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1366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slideLayout" Target="../slideLayouts/slideLayout2.xml"/><Relationship Id="rId18" Type="http://schemas.microsoft.com/office/2007/relationships/diagramDrawing" Target="../diagrams/drawing1.xml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diagramColors" Target="../diagrams/colors1.xml"/><Relationship Id="rId2" Type="http://schemas.openxmlformats.org/officeDocument/2006/relationships/audio" Target="../media/media1.wav"/><Relationship Id="rId16" Type="http://schemas.openxmlformats.org/officeDocument/2006/relationships/diagramQuickStyle" Target="../diagrams/quickStyle1.xml"/><Relationship Id="rId20" Type="http://schemas.openxmlformats.org/officeDocument/2006/relationships/image" Target="../media/image16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diagramLayout" Target="../diagrams/layout1.xml"/><Relationship Id="rId10" Type="http://schemas.openxmlformats.org/officeDocument/2006/relationships/audio" Target="../media/media5.wav"/><Relationship Id="rId19" Type="http://schemas.openxmlformats.org/officeDocument/2006/relationships/image" Target="../media/image15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5.png"/><Relationship Id="rId3" Type="http://schemas.microsoft.com/office/2007/relationships/media" Target="../media/media4.wav"/><Relationship Id="rId7" Type="http://schemas.openxmlformats.org/officeDocument/2006/relationships/slideLayout" Target="../slideLayouts/slideLayout2.xml"/><Relationship Id="rId12" Type="http://schemas.microsoft.com/office/2007/relationships/diagramDrawing" Target="../diagrams/drawing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audio" Target="../media/media8.wav"/><Relationship Id="rId11" Type="http://schemas.openxmlformats.org/officeDocument/2006/relationships/diagramColors" Target="../diagrams/colors2.xml"/><Relationship Id="rId5" Type="http://schemas.microsoft.com/office/2007/relationships/media" Target="../media/media8.wav"/><Relationship Id="rId10" Type="http://schemas.openxmlformats.org/officeDocument/2006/relationships/diagramQuickStyle" Target="../diagrams/quickStyle2.xml"/><Relationship Id="rId4" Type="http://schemas.openxmlformats.org/officeDocument/2006/relationships/audio" Target="../media/media4.wav"/><Relationship Id="rId9" Type="http://schemas.openxmlformats.org/officeDocument/2006/relationships/diagramLayout" Target="../diagrams/layout2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2.wav"/><Relationship Id="rId13" Type="http://schemas.microsoft.com/office/2007/relationships/media" Target="../media/media15.wav"/><Relationship Id="rId3" Type="http://schemas.microsoft.com/office/2007/relationships/media" Target="../media/media10.wav"/><Relationship Id="rId7" Type="http://schemas.microsoft.com/office/2007/relationships/media" Target="../media/media12.wav"/><Relationship Id="rId12" Type="http://schemas.openxmlformats.org/officeDocument/2006/relationships/audio" Target="../media/media14.wav"/><Relationship Id="rId17" Type="http://schemas.openxmlformats.org/officeDocument/2006/relationships/image" Target="../media/image25.png"/><Relationship Id="rId2" Type="http://schemas.openxmlformats.org/officeDocument/2006/relationships/audio" Target="../media/media9.wav"/><Relationship Id="rId16" Type="http://schemas.openxmlformats.org/officeDocument/2006/relationships/image" Target="../media/image15.png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11" Type="http://schemas.microsoft.com/office/2007/relationships/media" Target="../media/media14.wav"/><Relationship Id="rId5" Type="http://schemas.microsoft.com/office/2007/relationships/media" Target="../media/media11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13.wav"/><Relationship Id="rId4" Type="http://schemas.openxmlformats.org/officeDocument/2006/relationships/audio" Target="../media/media10.wav"/><Relationship Id="rId9" Type="http://schemas.microsoft.com/office/2007/relationships/media" Target="../media/media13.wav"/><Relationship Id="rId14" Type="http://schemas.openxmlformats.org/officeDocument/2006/relationships/audio" Target="../media/media15.wa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askpython.com/python/examples/denoising-images-in-python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a-if/Audio-Denoiser" TargetMode="External"/><Relationship Id="rId5" Type="http://schemas.openxmlformats.org/officeDocument/2006/relationships/hyperlink" Target="https://www.youtube.com/watch?v=QC0Pl8sirXU" TargetMode="External"/><Relationship Id="rId4" Type="http://schemas.openxmlformats.org/officeDocument/2006/relationships/hyperlink" Target="https://se.mathworks.com/discovery/denoising.html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8D71B13-D1C6-A334-FAA8-501F2B8CF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4C09FE6-A43B-F6E6-5BF0-EFBD7D709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2335947"/>
            <a:ext cx="4551220" cy="2383118"/>
          </a:xfrm>
        </p:spPr>
        <p:txBody>
          <a:bodyPr anchor="b">
            <a:normAutofit fontScale="90000"/>
          </a:bodyPr>
          <a:lstStyle/>
          <a:p>
            <a:pPr algn="l"/>
            <a:r>
              <a:rPr lang="fi-FI" sz="4800" i="1" dirty="0">
                <a:solidFill>
                  <a:schemeClr val="bg1"/>
                </a:solidFill>
              </a:rPr>
              <a:t>Audio </a:t>
            </a:r>
            <a:r>
              <a:rPr lang="fi-FI" sz="4800" i="1" dirty="0" err="1">
                <a:solidFill>
                  <a:schemeClr val="bg1"/>
                </a:solidFill>
              </a:rPr>
              <a:t>Signal</a:t>
            </a:r>
            <a:r>
              <a:rPr lang="fi-FI" sz="4800" i="1" dirty="0">
                <a:solidFill>
                  <a:schemeClr val="bg1"/>
                </a:solidFill>
              </a:rPr>
              <a:t> </a:t>
            </a:r>
            <a:r>
              <a:rPr lang="fi-FI" sz="4800" i="1" dirty="0" err="1">
                <a:solidFill>
                  <a:schemeClr val="bg1"/>
                </a:solidFill>
              </a:rPr>
              <a:t>Denoising</a:t>
            </a:r>
            <a:r>
              <a:rPr lang="fi-FI" sz="4800" i="1" dirty="0">
                <a:solidFill>
                  <a:schemeClr val="bg1"/>
                </a:solidFill>
              </a:rPr>
              <a:t> for </a:t>
            </a:r>
            <a:r>
              <a:rPr lang="fi-FI" sz="4800" i="1" dirty="0" err="1">
                <a:solidFill>
                  <a:schemeClr val="bg1"/>
                </a:solidFill>
              </a:rPr>
              <a:t>Speech</a:t>
            </a:r>
            <a:r>
              <a:rPr lang="fi-FI" sz="4800" i="1" dirty="0">
                <a:solidFill>
                  <a:schemeClr val="bg1"/>
                </a:solidFill>
              </a:rPr>
              <a:t> </a:t>
            </a:r>
            <a:r>
              <a:rPr lang="fi-FI" sz="4800" i="1" dirty="0" err="1">
                <a:solidFill>
                  <a:schemeClr val="bg1"/>
                </a:solidFill>
              </a:rPr>
              <a:t>Intelligibility</a:t>
            </a:r>
            <a:br>
              <a:rPr lang="fi-FI" sz="4800" i="1" dirty="0">
                <a:solidFill>
                  <a:schemeClr val="bg1"/>
                </a:solidFill>
              </a:rPr>
            </a:br>
            <a:r>
              <a:rPr lang="fi-FI" sz="4800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A7A0DA4-EB31-5189-B76E-CB077EAB9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fi-FI" dirty="0">
                <a:solidFill>
                  <a:schemeClr val="bg1"/>
                </a:solidFill>
              </a:rPr>
              <a:t>Digital </a:t>
            </a:r>
            <a:r>
              <a:rPr lang="fi-FI" dirty="0" err="1">
                <a:solidFill>
                  <a:schemeClr val="bg1"/>
                </a:solidFill>
              </a:rPr>
              <a:t>Signal</a:t>
            </a:r>
            <a:r>
              <a:rPr lang="fi-FI" dirty="0">
                <a:solidFill>
                  <a:schemeClr val="bg1"/>
                </a:solidFill>
              </a:rPr>
              <a:t> Processing</a:t>
            </a:r>
            <a:br>
              <a:rPr lang="fi-FI" dirty="0">
                <a:solidFill>
                  <a:schemeClr val="bg1"/>
                </a:solidFill>
              </a:rPr>
            </a:br>
            <a:r>
              <a:rPr lang="fi-FI" sz="1600" dirty="0">
                <a:solidFill>
                  <a:schemeClr val="bg1"/>
                </a:solidFill>
              </a:rPr>
              <a:t>Project </a:t>
            </a:r>
            <a:r>
              <a:rPr lang="fi-FI" sz="1600" dirty="0" err="1">
                <a:solidFill>
                  <a:schemeClr val="bg1"/>
                </a:solidFill>
              </a:rPr>
              <a:t>Overview</a:t>
            </a:r>
            <a:endParaRPr lang="fi-FI" sz="1600" dirty="0">
              <a:solidFill>
                <a:schemeClr val="bg1"/>
              </a:solidFill>
            </a:endParaRPr>
          </a:p>
          <a:p>
            <a:pPr algn="l"/>
            <a:r>
              <a:rPr lang="fi-FI" sz="1600" dirty="0">
                <a:solidFill>
                  <a:schemeClr val="bg1"/>
                </a:solidFill>
              </a:rPr>
              <a:t>Ossi Sereda / 6614050044 </a:t>
            </a:r>
            <a:endParaRPr lang="fi-FI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C08F9547-7B74-3894-4E02-1BF27B9CC4A4}"/>
              </a:ext>
            </a:extLst>
          </p:cNvPr>
          <p:cNvSpPr txBox="1"/>
          <p:nvPr/>
        </p:nvSpPr>
        <p:spPr>
          <a:xfrm>
            <a:off x="498169" y="3586089"/>
            <a:ext cx="464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400" dirty="0"/>
              <a:t>Python-</a:t>
            </a:r>
            <a:r>
              <a:rPr lang="fi-FI" sz="2400" dirty="0" err="1"/>
              <a:t>based</a:t>
            </a:r>
            <a:r>
              <a:rPr lang="fi-FI" sz="2400" dirty="0"/>
              <a:t> </a:t>
            </a:r>
            <a:r>
              <a:rPr lang="fi-FI" sz="2400" dirty="0" err="1"/>
              <a:t>phase</a:t>
            </a:r>
            <a:r>
              <a:rPr lang="fi-FI" sz="2400" dirty="0"/>
              <a:t> inversion for </a:t>
            </a:r>
            <a:r>
              <a:rPr lang="fi-FI" sz="2400" dirty="0" err="1"/>
              <a:t>noise</a:t>
            </a:r>
            <a:r>
              <a:rPr lang="fi-FI" sz="2400" dirty="0"/>
              <a:t> </a:t>
            </a:r>
            <a:r>
              <a:rPr lang="fi-FI" sz="2400" dirty="0" err="1"/>
              <a:t>signal</a:t>
            </a:r>
            <a:endParaRPr lang="fi-FI" sz="2400" dirty="0"/>
          </a:p>
          <a:p>
            <a:endParaRPr lang="fi-FI" sz="2400" dirty="0"/>
          </a:p>
          <a:p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noise</a:t>
            </a:r>
            <a:r>
              <a:rPr lang="fi-FI" sz="2400" dirty="0"/>
              <a:t> to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inverted</a:t>
            </a:r>
            <a:r>
              <a:rPr lang="fi-FI" sz="2400" dirty="0"/>
              <a:t> is </a:t>
            </a:r>
            <a:r>
              <a:rPr lang="fi-FI" sz="2400" dirty="0" err="1"/>
              <a:t>identical</a:t>
            </a:r>
            <a:r>
              <a:rPr lang="fi-FI" sz="2400" dirty="0"/>
              <a:t> to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noise</a:t>
            </a:r>
            <a:r>
              <a:rPr lang="fi-FI" sz="2400" dirty="0"/>
              <a:t> in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noisy</a:t>
            </a:r>
            <a:r>
              <a:rPr lang="fi-FI" sz="2400" dirty="0"/>
              <a:t> </a:t>
            </a:r>
            <a:r>
              <a:rPr lang="fi-FI" sz="2400" dirty="0" err="1"/>
              <a:t>speech</a:t>
            </a:r>
            <a:endParaRPr lang="fi-FI" sz="2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A989A199-5C9B-6229-6FBD-FD042C0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58" y="73221"/>
            <a:ext cx="4387122" cy="2571058"/>
          </a:xfrm>
          <a:noFill/>
        </p:spPr>
        <p:txBody>
          <a:bodyPr anchor="ctr">
            <a:normAutofit fontScale="90000"/>
          </a:bodyPr>
          <a:lstStyle/>
          <a:p>
            <a:r>
              <a:rPr lang="fi-FI" sz="4800" dirty="0" err="1"/>
              <a:t>Problem</a:t>
            </a:r>
            <a:r>
              <a:rPr lang="fi-FI" sz="4800" dirty="0"/>
              <a:t> </a:t>
            </a:r>
            <a:r>
              <a:rPr lang="fi-FI" sz="4800" dirty="0" err="1"/>
              <a:t>approach</a:t>
            </a:r>
            <a:r>
              <a:rPr lang="fi-FI" sz="4800" dirty="0"/>
              <a:t> – Data </a:t>
            </a:r>
            <a:r>
              <a:rPr lang="fi-FI" sz="4800" dirty="0" err="1"/>
              <a:t>processing</a:t>
            </a:r>
            <a:br>
              <a:rPr lang="fi-FI" sz="4800" dirty="0"/>
            </a:br>
            <a:r>
              <a:rPr lang="fi-FI" sz="3100" dirty="0" err="1"/>
              <a:t>Approach</a:t>
            </a:r>
            <a:r>
              <a:rPr lang="fi-FI" sz="3100" dirty="0"/>
              <a:t> 1: </a:t>
            </a:r>
            <a:r>
              <a:rPr lang="fi-FI" sz="3100" dirty="0" err="1"/>
              <a:t>Destructive</a:t>
            </a:r>
            <a:r>
              <a:rPr lang="fi-FI" sz="3100" dirty="0"/>
              <a:t> </a:t>
            </a:r>
            <a:r>
              <a:rPr lang="fi-FI" sz="3100" dirty="0" err="1"/>
              <a:t>interference</a:t>
            </a:r>
            <a:endParaRPr lang="fi-FI" sz="4800" dirty="0"/>
          </a:p>
        </p:txBody>
      </p:sp>
      <p:graphicFrame>
        <p:nvGraphicFramePr>
          <p:cNvPr id="8" name="Sisällön paikkamerkki 7">
            <a:extLst>
              <a:ext uri="{FF2B5EF4-FFF2-40B4-BE49-F238E27FC236}">
                <a16:creationId xmlns:a16="http://schemas.microsoft.com/office/drawing/2014/main" id="{F9D09871-9B75-34E6-D1E8-2F8477306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791450"/>
              </p:ext>
            </p:extLst>
          </p:nvPr>
        </p:nvGraphicFramePr>
        <p:xfrm>
          <a:off x="6032600" y="305229"/>
          <a:ext cx="5252693" cy="622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12" name="NOISE ONLY">
            <a:hlinkClick r:id="" action="ppaction://media"/>
            <a:extLst>
              <a:ext uri="{FF2B5EF4-FFF2-40B4-BE49-F238E27FC236}">
                <a16:creationId xmlns:a16="http://schemas.microsoft.com/office/drawing/2014/main" id="{5B9DEA66-E9E8-1785-C47C-97E2AE2AD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459433" y="5572126"/>
            <a:ext cx="487363" cy="487362"/>
          </a:xfrm>
          <a:prstGeom prst="rect">
            <a:avLst/>
          </a:prstGeom>
        </p:spPr>
      </p:pic>
      <p:pic>
        <p:nvPicPr>
          <p:cNvPr id="18" name="SPEECH ONLY">
            <a:hlinkClick r:id="" action="ppaction://media"/>
            <a:extLst>
              <a:ext uri="{FF2B5EF4-FFF2-40B4-BE49-F238E27FC236}">
                <a16:creationId xmlns:a16="http://schemas.microsoft.com/office/drawing/2014/main" id="{00FE0F0B-D908-8EB9-C16B-6E9BDFA923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04367" y="4112244"/>
            <a:ext cx="487363" cy="487362"/>
          </a:xfrm>
          <a:prstGeom prst="rect">
            <a:avLst/>
          </a:prstGeom>
        </p:spPr>
      </p:pic>
      <p:pic>
        <p:nvPicPr>
          <p:cNvPr id="26" name="SPEECH + NOISE (yhdistetty)">
            <a:hlinkClick r:id="" action="ppaction://media"/>
            <a:extLst>
              <a:ext uri="{FF2B5EF4-FFF2-40B4-BE49-F238E27FC236}">
                <a16:creationId xmlns:a16="http://schemas.microsoft.com/office/drawing/2014/main" id="{DA093A83-20D2-8986-E7D5-DC6612ED213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06633" y="2644281"/>
            <a:ext cx="487362" cy="487363"/>
          </a:xfrm>
          <a:prstGeom prst="rect">
            <a:avLst/>
          </a:prstGeom>
        </p:spPr>
      </p:pic>
      <p:pic>
        <p:nvPicPr>
          <p:cNvPr id="28" name="NOISE ONLY INVERTED">
            <a:hlinkClick r:id="" action="ppaction://media"/>
            <a:extLst>
              <a:ext uri="{FF2B5EF4-FFF2-40B4-BE49-F238E27FC236}">
                <a16:creationId xmlns:a16="http://schemas.microsoft.com/office/drawing/2014/main" id="{4C80FEFD-91ED-DBA2-5DD8-37333356EC1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053584" y="3539517"/>
            <a:ext cx="487363" cy="487363"/>
          </a:xfrm>
          <a:prstGeom prst="rect">
            <a:avLst/>
          </a:prstGeom>
        </p:spPr>
      </p:pic>
      <p:pic>
        <p:nvPicPr>
          <p:cNvPr id="34" name="Cleaned Speech">
            <a:hlinkClick r:id="" action="ppaction://media"/>
            <a:extLst>
              <a:ext uri="{FF2B5EF4-FFF2-40B4-BE49-F238E27FC236}">
                <a16:creationId xmlns:a16="http://schemas.microsoft.com/office/drawing/2014/main" id="{6900A364-CCF1-864D-1320-623701C10035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947702" y="1332351"/>
            <a:ext cx="487363" cy="487363"/>
          </a:xfrm>
          <a:prstGeom prst="rect">
            <a:avLst/>
          </a:prstGeom>
        </p:spPr>
      </p:pic>
      <p:sp>
        <p:nvSpPr>
          <p:cNvPr id="36" name="Tekstiruutu 35">
            <a:extLst>
              <a:ext uri="{FF2B5EF4-FFF2-40B4-BE49-F238E27FC236}">
                <a16:creationId xmlns:a16="http://schemas.microsoft.com/office/drawing/2014/main" id="{113AF4DC-25C9-6143-7A76-CB6CF0CD4652}"/>
              </a:ext>
            </a:extLst>
          </p:cNvPr>
          <p:cNvSpPr txBox="1"/>
          <p:nvPr/>
        </p:nvSpPr>
        <p:spPr>
          <a:xfrm>
            <a:off x="10435065" y="1290099"/>
            <a:ext cx="159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Without</a:t>
            </a:r>
            <a:r>
              <a:rPr lang="fi-FI" dirty="0"/>
              <a:t> </a:t>
            </a:r>
            <a:r>
              <a:rPr lang="fi-FI" dirty="0" err="1"/>
              <a:t>increasing</a:t>
            </a:r>
            <a:r>
              <a:rPr lang="fi-FI" dirty="0"/>
              <a:t> </a:t>
            </a:r>
            <a:r>
              <a:rPr lang="fi-FI" dirty="0" err="1"/>
              <a:t>gain</a:t>
            </a:r>
            <a:endParaRPr lang="fi-FI" dirty="0"/>
          </a:p>
        </p:txBody>
      </p:sp>
      <p:sp>
        <p:nvSpPr>
          <p:cNvPr id="42" name="Tekstiruutu 41">
            <a:extLst>
              <a:ext uri="{FF2B5EF4-FFF2-40B4-BE49-F238E27FC236}">
                <a16:creationId xmlns:a16="http://schemas.microsoft.com/office/drawing/2014/main" id="{B88C2CD5-AC09-01A5-7470-6A5C5BA09934}"/>
              </a:ext>
            </a:extLst>
          </p:cNvPr>
          <p:cNvSpPr txBox="1"/>
          <p:nvPr/>
        </p:nvSpPr>
        <p:spPr>
          <a:xfrm>
            <a:off x="10427960" y="572974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Gain</a:t>
            </a:r>
            <a:r>
              <a:rPr lang="fi-FI" dirty="0"/>
              <a:t> </a:t>
            </a:r>
            <a:r>
              <a:rPr lang="fi-FI" dirty="0" err="1"/>
              <a:t>increased</a:t>
            </a:r>
            <a:endParaRPr lang="fi-FI" dirty="0"/>
          </a:p>
        </p:txBody>
      </p:sp>
      <p:pic>
        <p:nvPicPr>
          <p:cNvPr id="45" name="Cleaned Speech">
            <a:hlinkClick r:id="" action="ppaction://media"/>
            <a:extLst>
              <a:ext uri="{FF2B5EF4-FFF2-40B4-BE49-F238E27FC236}">
                <a16:creationId xmlns:a16="http://schemas.microsoft.com/office/drawing/2014/main" id="{DD0CF068-C06B-78B8-66A0-B3929A96CA3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947702" y="563798"/>
            <a:ext cx="487363" cy="487362"/>
          </a:xfrm>
          <a:prstGeom prst="rect">
            <a:avLst/>
          </a:prstGeom>
        </p:spPr>
      </p:pic>
      <p:pic>
        <p:nvPicPr>
          <p:cNvPr id="63" name="Kuva 62">
            <a:extLst>
              <a:ext uri="{FF2B5EF4-FFF2-40B4-BE49-F238E27FC236}">
                <a16:creationId xmlns:a16="http://schemas.microsoft.com/office/drawing/2014/main" id="{AE637213-6FCE-BD87-0AA3-82F299242A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106697"/>
            <a:ext cx="5992347" cy="6620676"/>
          </a:xfrm>
          <a:prstGeom prst="rect">
            <a:avLst/>
          </a:prstGeom>
        </p:spPr>
      </p:pic>
      <p:sp>
        <p:nvSpPr>
          <p:cNvPr id="65" name="Suorakulmio 64">
            <a:extLst>
              <a:ext uri="{FF2B5EF4-FFF2-40B4-BE49-F238E27FC236}">
                <a16:creationId xmlns:a16="http://schemas.microsoft.com/office/drawing/2014/main" id="{682AE582-FBCE-628A-1ED1-B9EC1F816B22}"/>
              </a:ext>
            </a:extLst>
          </p:cNvPr>
          <p:cNvSpPr/>
          <p:nvPr/>
        </p:nvSpPr>
        <p:spPr>
          <a:xfrm>
            <a:off x="9803507" y="443005"/>
            <a:ext cx="2333629" cy="666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1" name="Suorakulmio 70">
            <a:extLst>
              <a:ext uri="{FF2B5EF4-FFF2-40B4-BE49-F238E27FC236}">
                <a16:creationId xmlns:a16="http://schemas.microsoft.com/office/drawing/2014/main" id="{1D3395E3-3075-7388-B99D-78F76E2703D3}"/>
              </a:ext>
            </a:extLst>
          </p:cNvPr>
          <p:cNvSpPr/>
          <p:nvPr/>
        </p:nvSpPr>
        <p:spPr>
          <a:xfrm>
            <a:off x="640353" y="3882300"/>
            <a:ext cx="1884884" cy="2506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3" name="Suorakulmio 72">
            <a:extLst>
              <a:ext uri="{FF2B5EF4-FFF2-40B4-BE49-F238E27FC236}">
                <a16:creationId xmlns:a16="http://schemas.microsoft.com/office/drawing/2014/main" id="{608BC328-103C-F3FD-4F36-4ADD3667BDE3}"/>
              </a:ext>
            </a:extLst>
          </p:cNvPr>
          <p:cNvSpPr/>
          <p:nvPr/>
        </p:nvSpPr>
        <p:spPr>
          <a:xfrm>
            <a:off x="3602859" y="6207873"/>
            <a:ext cx="644673" cy="264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9" name="Suorakulmio 78">
            <a:extLst>
              <a:ext uri="{FF2B5EF4-FFF2-40B4-BE49-F238E27FC236}">
                <a16:creationId xmlns:a16="http://schemas.microsoft.com/office/drawing/2014/main" id="{F3898722-43B6-289F-F9D0-BCA59DA44D00}"/>
              </a:ext>
            </a:extLst>
          </p:cNvPr>
          <p:cNvSpPr/>
          <p:nvPr/>
        </p:nvSpPr>
        <p:spPr>
          <a:xfrm>
            <a:off x="3459334" y="3646403"/>
            <a:ext cx="1053672" cy="27709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0" name="Suorakulmio 79">
            <a:extLst>
              <a:ext uri="{FF2B5EF4-FFF2-40B4-BE49-F238E27FC236}">
                <a16:creationId xmlns:a16="http://schemas.microsoft.com/office/drawing/2014/main" id="{236E9E8E-8602-C541-7988-F7E877CB094B}"/>
              </a:ext>
            </a:extLst>
          </p:cNvPr>
          <p:cNvSpPr/>
          <p:nvPr/>
        </p:nvSpPr>
        <p:spPr>
          <a:xfrm>
            <a:off x="5918103" y="2112437"/>
            <a:ext cx="2567136" cy="138293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1" name="Suorakulmio 80">
            <a:extLst>
              <a:ext uri="{FF2B5EF4-FFF2-40B4-BE49-F238E27FC236}">
                <a16:creationId xmlns:a16="http://schemas.microsoft.com/office/drawing/2014/main" id="{41B38FB6-6F56-4EE3-DFCF-9590D0955A56}"/>
              </a:ext>
            </a:extLst>
          </p:cNvPr>
          <p:cNvSpPr/>
          <p:nvPr/>
        </p:nvSpPr>
        <p:spPr>
          <a:xfrm>
            <a:off x="730800" y="2717500"/>
            <a:ext cx="3516731" cy="23902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2" name="Suorakulmio 81">
            <a:extLst>
              <a:ext uri="{FF2B5EF4-FFF2-40B4-BE49-F238E27FC236}">
                <a16:creationId xmlns:a16="http://schemas.microsoft.com/office/drawing/2014/main" id="{85FD8D74-B870-3245-1080-E1B8AD15BF85}"/>
              </a:ext>
            </a:extLst>
          </p:cNvPr>
          <p:cNvSpPr/>
          <p:nvPr/>
        </p:nvSpPr>
        <p:spPr>
          <a:xfrm>
            <a:off x="8716338" y="2103109"/>
            <a:ext cx="2586227" cy="13829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3" name="Suorakulmio 82">
            <a:extLst>
              <a:ext uri="{FF2B5EF4-FFF2-40B4-BE49-F238E27FC236}">
                <a16:creationId xmlns:a16="http://schemas.microsoft.com/office/drawing/2014/main" id="{2D91DB35-48DD-3A93-5C8E-791EB7CF5981}"/>
              </a:ext>
            </a:extLst>
          </p:cNvPr>
          <p:cNvSpPr/>
          <p:nvPr/>
        </p:nvSpPr>
        <p:spPr>
          <a:xfrm>
            <a:off x="737377" y="2985264"/>
            <a:ext cx="2996141" cy="20239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4" name="Suorakulmio 83">
            <a:extLst>
              <a:ext uri="{FF2B5EF4-FFF2-40B4-BE49-F238E27FC236}">
                <a16:creationId xmlns:a16="http://schemas.microsoft.com/office/drawing/2014/main" id="{BFC2DED3-2A1B-10E8-A9F3-1CCF0D6C5FFA}"/>
              </a:ext>
            </a:extLst>
          </p:cNvPr>
          <p:cNvSpPr/>
          <p:nvPr/>
        </p:nvSpPr>
        <p:spPr>
          <a:xfrm>
            <a:off x="9320981" y="5219785"/>
            <a:ext cx="2048581" cy="11376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5" name="Suorakulmio 84">
            <a:extLst>
              <a:ext uri="{FF2B5EF4-FFF2-40B4-BE49-F238E27FC236}">
                <a16:creationId xmlns:a16="http://schemas.microsoft.com/office/drawing/2014/main" id="{773E69CB-E5C0-E67C-E688-B5544741A579}"/>
              </a:ext>
            </a:extLst>
          </p:cNvPr>
          <p:cNvSpPr/>
          <p:nvPr/>
        </p:nvSpPr>
        <p:spPr>
          <a:xfrm>
            <a:off x="7295535" y="436776"/>
            <a:ext cx="2567136" cy="138293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6" name="Suorakulmio 85">
            <a:extLst>
              <a:ext uri="{FF2B5EF4-FFF2-40B4-BE49-F238E27FC236}">
                <a16:creationId xmlns:a16="http://schemas.microsoft.com/office/drawing/2014/main" id="{31D368AF-7E0D-DA0D-5E54-A09169E17BC4}"/>
              </a:ext>
            </a:extLst>
          </p:cNvPr>
          <p:cNvSpPr/>
          <p:nvPr/>
        </p:nvSpPr>
        <p:spPr>
          <a:xfrm>
            <a:off x="428432" y="5722718"/>
            <a:ext cx="2567136" cy="2598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01225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65" grpId="0" animBg="1"/>
      <p:bldP spid="71" grpId="0" animBg="1"/>
      <p:bldP spid="73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A989A199-5C9B-6229-6FBD-FD042C0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58" y="73221"/>
            <a:ext cx="4387122" cy="2571058"/>
          </a:xfrm>
          <a:noFill/>
        </p:spPr>
        <p:txBody>
          <a:bodyPr anchor="ctr">
            <a:normAutofit fontScale="90000"/>
          </a:bodyPr>
          <a:lstStyle/>
          <a:p>
            <a:r>
              <a:rPr lang="fi-FI" sz="4800" dirty="0" err="1"/>
              <a:t>Problem</a:t>
            </a:r>
            <a:r>
              <a:rPr lang="fi-FI" sz="4800" dirty="0"/>
              <a:t> </a:t>
            </a:r>
            <a:r>
              <a:rPr lang="fi-FI" sz="4800" dirty="0" err="1"/>
              <a:t>approach</a:t>
            </a:r>
            <a:r>
              <a:rPr lang="fi-FI" sz="4800" dirty="0"/>
              <a:t> – Data </a:t>
            </a:r>
            <a:r>
              <a:rPr lang="fi-FI" sz="4800" dirty="0" err="1"/>
              <a:t>processing</a:t>
            </a:r>
            <a:br>
              <a:rPr lang="fi-FI" sz="4800" dirty="0"/>
            </a:br>
            <a:r>
              <a:rPr lang="fi-FI" sz="3100" dirty="0" err="1"/>
              <a:t>Approach</a:t>
            </a:r>
            <a:r>
              <a:rPr lang="fi-FI" sz="3100" dirty="0"/>
              <a:t> 1: </a:t>
            </a:r>
            <a:r>
              <a:rPr lang="fi-FI" sz="3100" dirty="0" err="1"/>
              <a:t>Destructive</a:t>
            </a:r>
            <a:r>
              <a:rPr lang="fi-FI" sz="3100" dirty="0"/>
              <a:t> </a:t>
            </a:r>
            <a:r>
              <a:rPr lang="fi-FI" sz="3100" dirty="0" err="1"/>
              <a:t>interference</a:t>
            </a:r>
            <a:endParaRPr lang="fi-FI" sz="4800" dirty="0"/>
          </a:p>
        </p:txBody>
      </p:sp>
      <p:graphicFrame>
        <p:nvGraphicFramePr>
          <p:cNvPr id="8" name="Sisällön paikkamerkki 7">
            <a:extLst>
              <a:ext uri="{FF2B5EF4-FFF2-40B4-BE49-F238E27FC236}">
                <a16:creationId xmlns:a16="http://schemas.microsoft.com/office/drawing/2014/main" id="{F9D09871-9B75-34E6-D1E8-2F8477306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346437"/>
              </p:ext>
            </p:extLst>
          </p:nvPr>
        </p:nvGraphicFramePr>
        <p:xfrm>
          <a:off x="6228057" y="1040598"/>
          <a:ext cx="5252693" cy="622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kstiruutu 3">
            <a:extLst>
              <a:ext uri="{FF2B5EF4-FFF2-40B4-BE49-F238E27FC236}">
                <a16:creationId xmlns:a16="http://schemas.microsoft.com/office/drawing/2014/main" id="{56811632-A8F1-3033-5C05-908322637411}"/>
              </a:ext>
            </a:extLst>
          </p:cNvPr>
          <p:cNvSpPr txBox="1"/>
          <p:nvPr/>
        </p:nvSpPr>
        <p:spPr>
          <a:xfrm>
            <a:off x="641515" y="3711544"/>
            <a:ext cx="4883283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i-FI" sz="2400" dirty="0"/>
              <a:t>Even </a:t>
            </a:r>
            <a:r>
              <a:rPr lang="fi-FI" sz="2400" dirty="0" err="1"/>
              <a:t>though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noise</a:t>
            </a:r>
            <a:r>
              <a:rPr lang="fi-FI" sz="2400" dirty="0"/>
              <a:t> in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two</a:t>
            </a:r>
            <a:r>
              <a:rPr lang="fi-FI" sz="2400" dirty="0"/>
              <a:t> </a:t>
            </a:r>
            <a:r>
              <a:rPr lang="fi-FI" sz="2400" dirty="0" err="1"/>
              <a:t>signals</a:t>
            </a:r>
            <a:r>
              <a:rPr lang="fi-FI" sz="2400" dirty="0"/>
              <a:t> is </a:t>
            </a:r>
            <a:r>
              <a:rPr lang="fi-FI" sz="2400" dirty="0" err="1"/>
              <a:t>very</a:t>
            </a:r>
            <a:r>
              <a:rPr lang="fi-FI" sz="2400" dirty="0"/>
              <a:t> </a:t>
            </a:r>
            <a:r>
              <a:rPr lang="fi-FI" sz="2400" dirty="0" err="1"/>
              <a:t>similar</a:t>
            </a:r>
            <a:r>
              <a:rPr lang="fi-FI" sz="2400" dirty="0"/>
              <a:t> to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human</a:t>
            </a:r>
            <a:r>
              <a:rPr lang="fi-FI" sz="2400" dirty="0"/>
              <a:t> </a:t>
            </a:r>
            <a:r>
              <a:rPr lang="fi-FI" sz="2400" dirty="0" err="1"/>
              <a:t>ear</a:t>
            </a:r>
            <a:r>
              <a:rPr lang="fi-FI" sz="2400" dirty="0"/>
              <a:t>,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phase</a:t>
            </a:r>
            <a:r>
              <a:rPr lang="fi-FI" sz="2400" dirty="0"/>
              <a:t> </a:t>
            </a:r>
            <a:r>
              <a:rPr lang="fi-FI" sz="2400" dirty="0" err="1"/>
              <a:t>correlation</a:t>
            </a:r>
            <a:r>
              <a:rPr lang="fi-FI" sz="2400" dirty="0"/>
              <a:t> is </a:t>
            </a:r>
            <a:r>
              <a:rPr lang="fi-FI" sz="2400" dirty="0" err="1"/>
              <a:t>almost</a:t>
            </a:r>
            <a:r>
              <a:rPr lang="fi-FI" sz="2400" dirty="0"/>
              <a:t> </a:t>
            </a:r>
            <a:r>
              <a:rPr lang="fi-FI" sz="2400" dirty="0" err="1"/>
              <a:t>non</a:t>
            </a:r>
            <a:r>
              <a:rPr lang="fi-FI" sz="2400" dirty="0"/>
              <a:t> </a:t>
            </a:r>
            <a:r>
              <a:rPr lang="fi-FI" sz="2400" dirty="0" err="1"/>
              <a:t>existent</a:t>
            </a:r>
            <a:r>
              <a:rPr lang="fi-FI" sz="2400" dirty="0"/>
              <a:t>, </a:t>
            </a:r>
            <a:r>
              <a:rPr lang="fi-FI" sz="2400" dirty="0" err="1"/>
              <a:t>which</a:t>
            </a:r>
            <a:r>
              <a:rPr lang="fi-FI" sz="2400" dirty="0"/>
              <a:t> </a:t>
            </a:r>
            <a:r>
              <a:rPr lang="fi-FI" sz="2400" dirty="0" err="1"/>
              <a:t>makes</a:t>
            </a:r>
            <a:r>
              <a:rPr lang="fi-FI" sz="2400" dirty="0"/>
              <a:t> </a:t>
            </a:r>
            <a:r>
              <a:rPr lang="fi-FI" sz="2400" dirty="0" err="1"/>
              <a:t>using</a:t>
            </a:r>
            <a:r>
              <a:rPr lang="fi-FI" sz="2400" dirty="0"/>
              <a:t> </a:t>
            </a:r>
            <a:r>
              <a:rPr lang="fi-FI" sz="2400" dirty="0" err="1"/>
              <a:t>phase</a:t>
            </a:r>
            <a:r>
              <a:rPr lang="fi-FI" sz="2400" dirty="0"/>
              <a:t> inversion </a:t>
            </a:r>
            <a:r>
              <a:rPr lang="fi-FI" sz="2400" dirty="0" err="1"/>
              <a:t>like</a:t>
            </a:r>
            <a:r>
              <a:rPr lang="fi-FI" sz="2400" dirty="0"/>
              <a:t> </a:t>
            </a:r>
            <a:r>
              <a:rPr lang="fi-FI" sz="2400" dirty="0" err="1"/>
              <a:t>described</a:t>
            </a:r>
            <a:r>
              <a:rPr lang="fi-FI" sz="2400" dirty="0"/>
              <a:t> </a:t>
            </a:r>
            <a:r>
              <a:rPr lang="fi-FI" sz="2400" dirty="0" err="1"/>
              <a:t>earlier</a:t>
            </a:r>
            <a:r>
              <a:rPr lang="fi-FI" sz="2400"/>
              <a:t> an </a:t>
            </a:r>
            <a:r>
              <a:rPr lang="fi-FI" sz="2400" dirty="0" err="1"/>
              <a:t>irrelevant</a:t>
            </a:r>
            <a:r>
              <a:rPr lang="fi-FI" sz="2400" dirty="0"/>
              <a:t> </a:t>
            </a:r>
            <a:r>
              <a:rPr lang="fi-FI" sz="2400" dirty="0" err="1"/>
              <a:t>approach</a:t>
            </a:r>
            <a:r>
              <a:rPr lang="fi-FI" sz="2400" dirty="0"/>
              <a:t> for </a:t>
            </a:r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kind</a:t>
            </a:r>
            <a:r>
              <a:rPr lang="fi-FI" sz="2400" dirty="0"/>
              <a:t> of </a:t>
            </a:r>
            <a:r>
              <a:rPr lang="fi-FI" sz="2400" dirty="0" err="1"/>
              <a:t>problem</a:t>
            </a:r>
            <a:endParaRPr lang="fi-FI" sz="2400" dirty="0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3CAF356-1095-C383-A1F9-25A1EEB26489}"/>
              </a:ext>
            </a:extLst>
          </p:cNvPr>
          <p:cNvSpPr txBox="1"/>
          <p:nvPr/>
        </p:nvSpPr>
        <p:spPr>
          <a:xfrm>
            <a:off x="6508972" y="738408"/>
            <a:ext cx="48832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400" dirty="0" err="1"/>
              <a:t>What</a:t>
            </a:r>
            <a:r>
              <a:rPr lang="fi-FI" sz="2400" dirty="0"/>
              <a:t> </a:t>
            </a:r>
            <a:r>
              <a:rPr lang="fi-FI" sz="2400" dirty="0" err="1"/>
              <a:t>if</a:t>
            </a:r>
            <a:r>
              <a:rPr lang="fi-FI" sz="2400" dirty="0"/>
              <a:t>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noisy</a:t>
            </a:r>
            <a:r>
              <a:rPr lang="fi-FI" sz="2400" dirty="0"/>
              <a:t> </a:t>
            </a:r>
            <a:r>
              <a:rPr lang="fi-FI" sz="2400" dirty="0" err="1"/>
              <a:t>speech</a:t>
            </a:r>
            <a:r>
              <a:rPr lang="fi-FI" sz="2400" dirty="0"/>
              <a:t> </a:t>
            </a:r>
            <a:r>
              <a:rPr lang="fi-FI" sz="2400" dirty="0" err="1"/>
              <a:t>signal</a:t>
            </a:r>
            <a:r>
              <a:rPr lang="fi-FI" sz="2400" dirty="0"/>
              <a:t> </a:t>
            </a:r>
            <a:r>
              <a:rPr lang="fi-FI" sz="2400" dirty="0" err="1"/>
              <a:t>has</a:t>
            </a:r>
            <a:r>
              <a:rPr lang="fi-FI" sz="2400" dirty="0"/>
              <a:t> </a:t>
            </a:r>
            <a:r>
              <a:rPr lang="fi-FI" sz="2400" dirty="0" err="1"/>
              <a:t>similar</a:t>
            </a:r>
            <a:r>
              <a:rPr lang="fi-FI" sz="2400" dirty="0"/>
              <a:t> (</a:t>
            </a:r>
            <a:r>
              <a:rPr lang="fi-FI" sz="2400" dirty="0" err="1"/>
              <a:t>but</a:t>
            </a:r>
            <a:r>
              <a:rPr lang="fi-FI" sz="2400" dirty="0"/>
              <a:t> </a:t>
            </a:r>
            <a:r>
              <a:rPr lang="fi-FI" sz="2400" dirty="0" err="1"/>
              <a:t>not</a:t>
            </a:r>
            <a:r>
              <a:rPr lang="fi-FI" sz="2400" dirty="0"/>
              <a:t> </a:t>
            </a:r>
            <a:r>
              <a:rPr lang="fi-FI" sz="2400" dirty="0" err="1"/>
              <a:t>identical</a:t>
            </a:r>
            <a:r>
              <a:rPr lang="fi-FI" sz="2400" dirty="0"/>
              <a:t>) </a:t>
            </a:r>
            <a:r>
              <a:rPr lang="fi-FI" sz="2400" dirty="0" err="1"/>
              <a:t>noise</a:t>
            </a:r>
            <a:r>
              <a:rPr lang="fi-FI" sz="2400" dirty="0"/>
              <a:t> </a:t>
            </a:r>
            <a:r>
              <a:rPr lang="fi-FI" sz="2400" dirty="0" err="1"/>
              <a:t>information</a:t>
            </a:r>
            <a:r>
              <a:rPr lang="fi-FI" sz="2400" dirty="0"/>
              <a:t> as </a:t>
            </a:r>
            <a:r>
              <a:rPr lang="fi-FI" sz="2400" dirty="0" err="1"/>
              <a:t>the</a:t>
            </a:r>
            <a:r>
              <a:rPr lang="fi-FI" sz="2400" dirty="0"/>
              <a:t> </a:t>
            </a:r>
            <a:r>
              <a:rPr lang="fi-FI" sz="2400" dirty="0" err="1"/>
              <a:t>noise</a:t>
            </a:r>
            <a:r>
              <a:rPr lang="fi-FI" sz="2400" dirty="0"/>
              <a:t> </a:t>
            </a:r>
            <a:r>
              <a:rPr lang="fi-FI" sz="2400" dirty="0" err="1"/>
              <a:t>signal</a:t>
            </a:r>
            <a:r>
              <a:rPr lang="fi-FI" sz="2400" dirty="0"/>
              <a:t> to </a:t>
            </a:r>
            <a:r>
              <a:rPr lang="fi-FI" sz="2400" dirty="0" err="1"/>
              <a:t>be</a:t>
            </a:r>
            <a:r>
              <a:rPr lang="fi-FI" sz="2400" dirty="0"/>
              <a:t> </a:t>
            </a:r>
            <a:r>
              <a:rPr lang="fi-FI" sz="2400" dirty="0" err="1"/>
              <a:t>inverted</a:t>
            </a:r>
            <a:r>
              <a:rPr lang="fi-FI" sz="2400" dirty="0"/>
              <a:t>?</a:t>
            </a:r>
          </a:p>
        </p:txBody>
      </p:sp>
      <p:pic>
        <p:nvPicPr>
          <p:cNvPr id="7" name="SPEECH + NOISE">
            <a:hlinkClick r:id="" action="ppaction://media"/>
            <a:extLst>
              <a:ext uri="{FF2B5EF4-FFF2-40B4-BE49-F238E27FC236}">
                <a16:creationId xmlns:a16="http://schemas.microsoft.com/office/drawing/2014/main" id="{A714E222-3C59-41A3-F58F-21DBE9994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70852" y="5758407"/>
            <a:ext cx="487362" cy="487362"/>
          </a:xfrm>
          <a:prstGeom prst="rect">
            <a:avLst/>
          </a:prstGeom>
        </p:spPr>
      </p:pic>
      <p:pic>
        <p:nvPicPr>
          <p:cNvPr id="43" name="NOISE ONLY INVERTED">
            <a:hlinkClick r:id="" action="ppaction://media"/>
            <a:extLst>
              <a:ext uri="{FF2B5EF4-FFF2-40B4-BE49-F238E27FC236}">
                <a16:creationId xmlns:a16="http://schemas.microsoft.com/office/drawing/2014/main" id="{231D15B8-F196-75BB-5F16-430C0DB18B4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77744" y="5758275"/>
            <a:ext cx="487363" cy="487363"/>
          </a:xfrm>
          <a:prstGeom prst="rect">
            <a:avLst/>
          </a:prstGeom>
        </p:spPr>
      </p:pic>
      <p:pic>
        <p:nvPicPr>
          <p:cNvPr id="44" name="Cleaned Speech_maybe">
            <a:hlinkClick r:id="" action="ppaction://media"/>
            <a:extLst>
              <a:ext uri="{FF2B5EF4-FFF2-40B4-BE49-F238E27FC236}">
                <a16:creationId xmlns:a16="http://schemas.microsoft.com/office/drawing/2014/main" id="{6860B82F-5C86-9FE0-96A3-81B64724B39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67510" y="3129747"/>
            <a:ext cx="487363" cy="48736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A2A6DB1A-FE63-67E3-263A-1996566CB5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7065" y="2698285"/>
            <a:ext cx="7330397" cy="58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2EF74803-7D6E-7FAB-362D-BD77AE5D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90"/>
          <a:stretch/>
        </p:blipFill>
        <p:spPr>
          <a:xfrm>
            <a:off x="457200" y="457201"/>
            <a:ext cx="11277600" cy="594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7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Kuva 27">
            <a:extLst>
              <a:ext uri="{FF2B5EF4-FFF2-40B4-BE49-F238E27FC236}">
                <a16:creationId xmlns:a16="http://schemas.microsoft.com/office/drawing/2014/main" id="{2678AB2E-B958-9EFC-330E-7419B917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208479"/>
            <a:ext cx="6165114" cy="6241321"/>
          </a:xfrm>
          <a:prstGeom prst="rect">
            <a:avLst/>
          </a:prstGeom>
        </p:spPr>
      </p:pic>
      <p:sp>
        <p:nvSpPr>
          <p:cNvPr id="34" name="Sisällön paikkamerkki 2">
            <a:extLst>
              <a:ext uri="{FF2B5EF4-FFF2-40B4-BE49-F238E27FC236}">
                <a16:creationId xmlns:a16="http://schemas.microsoft.com/office/drawing/2014/main" id="{ECC46BD0-CFD3-0FFD-A771-B5126058A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8454" y="149004"/>
            <a:ext cx="5598218" cy="458031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i-FI" sz="2000" dirty="0"/>
              <a:t>For a </a:t>
            </a:r>
            <a:r>
              <a:rPr lang="fi-FI" sz="2000" dirty="0" err="1"/>
              <a:t>more</a:t>
            </a:r>
            <a:r>
              <a:rPr lang="fi-FI" sz="2000" dirty="0"/>
              <a:t> </a:t>
            </a:r>
            <a:r>
              <a:rPr lang="fi-FI" sz="2000" dirty="0" err="1"/>
              <a:t>comprehensive</a:t>
            </a:r>
            <a:r>
              <a:rPr lang="fi-FI" sz="2000" dirty="0"/>
              <a:t> </a:t>
            </a:r>
            <a:r>
              <a:rPr lang="fi-FI" sz="2000" dirty="0" err="1"/>
              <a:t>way</a:t>
            </a:r>
            <a:r>
              <a:rPr lang="fi-FI" sz="2000" dirty="0"/>
              <a:t> to </a:t>
            </a:r>
            <a:r>
              <a:rPr lang="fi-FI" sz="2000" dirty="0" err="1"/>
              <a:t>utilize</a:t>
            </a:r>
            <a:r>
              <a:rPr lang="fi-FI" sz="2000" dirty="0"/>
              <a:t> </a:t>
            </a:r>
            <a:r>
              <a:rPr lang="fi-FI" sz="2000" dirty="0" err="1"/>
              <a:t>phase</a:t>
            </a:r>
            <a:r>
              <a:rPr lang="fi-FI" sz="2000" dirty="0"/>
              <a:t> inversion, a </a:t>
            </a:r>
            <a:r>
              <a:rPr lang="fi-FI" sz="2000" dirty="0" err="1"/>
              <a:t>segment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beginning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audio file to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2000" dirty="0" err="1"/>
              <a:t>cleaned</a:t>
            </a:r>
            <a:r>
              <a:rPr lang="fi-FI" sz="2000" dirty="0"/>
              <a:t> </a:t>
            </a:r>
            <a:r>
              <a:rPr lang="fi-FI" sz="2000" dirty="0" err="1"/>
              <a:t>can</a:t>
            </a:r>
            <a:r>
              <a:rPr lang="fi-FI" sz="2000" dirty="0"/>
              <a:t> </a:t>
            </a:r>
            <a:r>
              <a:rPr lang="fi-FI" sz="2000" dirty="0" err="1"/>
              <a:t>be</a:t>
            </a:r>
            <a:r>
              <a:rPr lang="fi-FI" sz="2000" dirty="0"/>
              <a:t> </a:t>
            </a:r>
            <a:r>
              <a:rPr lang="fi-FI" sz="1800" dirty="0" err="1"/>
              <a:t>extracted</a:t>
            </a:r>
            <a:r>
              <a:rPr lang="fi-FI" sz="2000" dirty="0"/>
              <a:t> and </a:t>
            </a:r>
            <a:r>
              <a:rPr lang="fi-FI" sz="2000" dirty="0" err="1"/>
              <a:t>used</a:t>
            </a:r>
            <a:r>
              <a:rPr lang="fi-FI" sz="2000" dirty="0"/>
              <a:t> to </a:t>
            </a:r>
            <a:r>
              <a:rPr lang="fi-FI" sz="2000" dirty="0" err="1"/>
              <a:t>estimate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noise</a:t>
            </a:r>
            <a:r>
              <a:rPr lang="fi-FI" sz="2000" dirty="0"/>
              <a:t> </a:t>
            </a:r>
            <a:r>
              <a:rPr lang="fi-FI" sz="2000" dirty="0" err="1"/>
              <a:t>profile</a:t>
            </a:r>
            <a:r>
              <a:rPr lang="fi-FI" sz="2000" dirty="0"/>
              <a:t> for </a:t>
            </a:r>
            <a:r>
              <a:rPr lang="fi-FI" sz="2000" dirty="0" err="1"/>
              <a:t>the</a:t>
            </a:r>
            <a:r>
              <a:rPr lang="fi-FI" sz="2000" dirty="0"/>
              <a:t> file</a:t>
            </a:r>
          </a:p>
          <a:p>
            <a:pPr lvl="1" algn="just">
              <a:lnSpc>
                <a:spcPct val="150000"/>
              </a:lnSpc>
            </a:pPr>
            <a:r>
              <a:rPr lang="fi-FI" sz="1600" dirty="0"/>
              <a:t>For </a:t>
            </a:r>
            <a:r>
              <a:rPr lang="fi-FI" sz="1600" dirty="0" err="1"/>
              <a:t>this</a:t>
            </a:r>
            <a:r>
              <a:rPr lang="fi-FI" sz="1600" dirty="0"/>
              <a:t>, a </a:t>
            </a:r>
            <a:r>
              <a:rPr lang="fi-FI" sz="1600" dirty="0" err="1"/>
              <a:t>sample</a:t>
            </a:r>
            <a:r>
              <a:rPr lang="fi-FI" sz="1600" dirty="0"/>
              <a:t> </a:t>
            </a:r>
            <a:r>
              <a:rPr lang="fi-FI" sz="1600" dirty="0" err="1"/>
              <a:t>with</a:t>
            </a:r>
            <a:r>
              <a:rPr lang="fi-FI" sz="1600" dirty="0"/>
              <a:t> at </a:t>
            </a:r>
            <a:r>
              <a:rPr lang="fi-FI" sz="1600" dirty="0" err="1"/>
              <a:t>least</a:t>
            </a:r>
            <a:r>
              <a:rPr lang="fi-FI" sz="1600" dirty="0"/>
              <a:t> 5 </a:t>
            </a:r>
            <a:r>
              <a:rPr lang="fi-FI" sz="1600" dirty="0" err="1"/>
              <a:t>seconds</a:t>
            </a:r>
            <a:r>
              <a:rPr lang="fi-FI" sz="1600" dirty="0"/>
              <a:t> of </a:t>
            </a:r>
            <a:r>
              <a:rPr lang="fi-FI" sz="1600" dirty="0" err="1"/>
              <a:t>only</a:t>
            </a:r>
            <a:r>
              <a:rPr lang="fi-FI" sz="1600" dirty="0"/>
              <a:t> </a:t>
            </a:r>
            <a:r>
              <a:rPr lang="fi-FI" sz="1600" dirty="0" err="1"/>
              <a:t>noise</a:t>
            </a:r>
            <a:r>
              <a:rPr lang="fi-FI" sz="1600" dirty="0"/>
              <a:t> in </a:t>
            </a:r>
            <a:r>
              <a:rPr lang="fi-FI" sz="1600" dirty="0" err="1"/>
              <a:t>the</a:t>
            </a:r>
            <a:r>
              <a:rPr lang="fi-FI" sz="1600" dirty="0"/>
              <a:t> </a:t>
            </a:r>
            <a:r>
              <a:rPr lang="fi-FI" sz="1600" dirty="0" err="1"/>
              <a:t>beginning</a:t>
            </a:r>
            <a:r>
              <a:rPr lang="fi-FI" sz="1600" dirty="0"/>
              <a:t> </a:t>
            </a:r>
            <a:r>
              <a:rPr lang="fi-FI" sz="1600" dirty="0" err="1"/>
              <a:t>was</a:t>
            </a:r>
            <a:r>
              <a:rPr lang="fi-FI" sz="1600" dirty="0"/>
              <a:t> </a:t>
            </a:r>
            <a:r>
              <a:rPr lang="fi-FI" sz="1600" dirty="0" err="1"/>
              <a:t>used</a:t>
            </a:r>
            <a:endParaRPr lang="fi-FI" sz="1600" dirty="0"/>
          </a:p>
          <a:p>
            <a:pPr algn="just">
              <a:lnSpc>
                <a:spcPct val="150000"/>
              </a:lnSpc>
            </a:pPr>
            <a:r>
              <a:rPr lang="fi-FI" sz="1800" dirty="0" err="1"/>
              <a:t>With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extracted</a:t>
            </a:r>
            <a:r>
              <a:rPr lang="fi-FI" sz="1800" dirty="0"/>
              <a:t> </a:t>
            </a:r>
            <a:r>
              <a:rPr lang="fi-FI" sz="1800" dirty="0" err="1"/>
              <a:t>portion</a:t>
            </a:r>
            <a:r>
              <a:rPr lang="fi-FI" sz="1800" dirty="0"/>
              <a:t> an </a:t>
            </a:r>
            <a:r>
              <a:rPr lang="fi-FI" sz="1800" dirty="0" err="1"/>
              <a:t>estimated</a:t>
            </a:r>
            <a:r>
              <a:rPr lang="fi-FI" sz="1800" dirty="0"/>
              <a:t> </a:t>
            </a:r>
            <a:r>
              <a:rPr lang="fi-FI" sz="1800" dirty="0" err="1"/>
              <a:t>noise</a:t>
            </a:r>
            <a:r>
              <a:rPr lang="fi-FI" sz="1800" dirty="0"/>
              <a:t> </a:t>
            </a:r>
            <a:r>
              <a:rPr lang="fi-FI" sz="1800" dirty="0" err="1"/>
              <a:t>profile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be</a:t>
            </a:r>
            <a:r>
              <a:rPr lang="fi-FI" sz="1800" dirty="0"/>
              <a:t> </a:t>
            </a:r>
            <a:r>
              <a:rPr lang="fi-FI" sz="1800" dirty="0" err="1"/>
              <a:t>obtained</a:t>
            </a:r>
            <a:r>
              <a:rPr lang="fi-FI" sz="1800" dirty="0"/>
              <a:t>, </a:t>
            </a:r>
            <a:r>
              <a:rPr lang="fi-FI" sz="1800" dirty="0" err="1"/>
              <a:t>which</a:t>
            </a:r>
            <a:r>
              <a:rPr lang="fi-FI" sz="1800" dirty="0"/>
              <a:t> </a:t>
            </a:r>
            <a:r>
              <a:rPr lang="fi-FI" sz="1800" dirty="0" err="1"/>
              <a:t>then</a:t>
            </a:r>
            <a:r>
              <a:rPr lang="fi-FI" sz="1800" dirty="0"/>
              <a:t> </a:t>
            </a:r>
            <a:r>
              <a:rPr lang="fi-FI" sz="1800" dirty="0" err="1"/>
              <a:t>can</a:t>
            </a:r>
            <a:r>
              <a:rPr lang="fi-FI" sz="1800" dirty="0"/>
              <a:t> </a:t>
            </a:r>
            <a:r>
              <a:rPr lang="fi-FI" sz="1800" dirty="0" err="1"/>
              <a:t>be</a:t>
            </a:r>
            <a:r>
              <a:rPr lang="fi-FI" sz="1800" dirty="0"/>
              <a:t> </a:t>
            </a:r>
            <a:r>
              <a:rPr lang="fi-FI" sz="1800" dirty="0" err="1"/>
              <a:t>convolved</a:t>
            </a:r>
            <a:r>
              <a:rPr lang="fi-FI" sz="1800" dirty="0"/>
              <a:t> </a:t>
            </a:r>
            <a:r>
              <a:rPr lang="fi-FI" sz="1800" dirty="0" err="1"/>
              <a:t>with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phase</a:t>
            </a:r>
            <a:r>
              <a:rPr lang="fi-FI" sz="1800" dirty="0"/>
              <a:t> </a:t>
            </a:r>
            <a:r>
              <a:rPr lang="fi-FI" sz="1800" dirty="0" err="1"/>
              <a:t>inverted</a:t>
            </a:r>
            <a:r>
              <a:rPr lang="fi-FI" sz="1800" dirty="0"/>
              <a:t> audio</a:t>
            </a:r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7D65DA06-3CD4-5BDC-F41E-EE31D038AD58}"/>
              </a:ext>
            </a:extLst>
          </p:cNvPr>
          <p:cNvSpPr txBox="1"/>
          <p:nvPr/>
        </p:nvSpPr>
        <p:spPr>
          <a:xfrm>
            <a:off x="6735440" y="4714341"/>
            <a:ext cx="4883283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400" dirty="0" err="1"/>
              <a:t>This</a:t>
            </a:r>
            <a:r>
              <a:rPr lang="fi-FI" sz="2400" dirty="0"/>
              <a:t> </a:t>
            </a:r>
            <a:r>
              <a:rPr lang="fi-FI" sz="2400" dirty="0" err="1"/>
              <a:t>code</a:t>
            </a:r>
            <a:r>
              <a:rPr lang="fi-FI" sz="2400" dirty="0"/>
              <a:t>, </a:t>
            </a:r>
            <a:r>
              <a:rPr lang="fi-FI" sz="2400" dirty="0" err="1"/>
              <a:t>however</a:t>
            </a:r>
            <a:r>
              <a:rPr lang="fi-FI" sz="2400" dirty="0"/>
              <a:t>, </a:t>
            </a:r>
            <a:r>
              <a:rPr lang="fi-FI" sz="2400" dirty="0" err="1"/>
              <a:t>creates</a:t>
            </a:r>
            <a:r>
              <a:rPr lang="fi-FI" sz="2400" dirty="0"/>
              <a:t> an output file </a:t>
            </a:r>
            <a:r>
              <a:rPr lang="fi-FI" sz="2400" dirty="0" err="1"/>
              <a:t>that</a:t>
            </a:r>
            <a:r>
              <a:rPr lang="fi-FI" sz="2400" dirty="0"/>
              <a:t> is </a:t>
            </a:r>
            <a:r>
              <a:rPr lang="fi-FI" sz="2400" dirty="0" err="1"/>
              <a:t>cleaned</a:t>
            </a:r>
            <a:r>
              <a:rPr lang="fi-FI" sz="2400" dirty="0"/>
              <a:t> of </a:t>
            </a:r>
            <a:r>
              <a:rPr lang="fi-FI" sz="2400" dirty="0" err="1"/>
              <a:t>everything</a:t>
            </a:r>
            <a:r>
              <a:rPr lang="fi-FI" sz="2400" dirty="0"/>
              <a:t>, </a:t>
            </a:r>
            <a:r>
              <a:rPr lang="fi-FI" sz="2400" dirty="0" err="1"/>
              <a:t>both</a:t>
            </a:r>
            <a:r>
              <a:rPr lang="fi-FI" sz="2400" dirty="0"/>
              <a:t> </a:t>
            </a:r>
            <a:r>
              <a:rPr lang="fi-FI" sz="2400" dirty="0" err="1"/>
              <a:t>noise</a:t>
            </a:r>
            <a:r>
              <a:rPr lang="fi-FI" sz="2400" dirty="0"/>
              <a:t> and </a:t>
            </a:r>
            <a:r>
              <a:rPr lang="fi-FI" sz="2400" dirty="0" err="1"/>
              <a:t>speech</a:t>
            </a:r>
            <a:endParaRPr lang="fi-FI" sz="2400" dirty="0"/>
          </a:p>
        </p:txBody>
      </p:sp>
      <p:sp>
        <p:nvSpPr>
          <p:cNvPr id="61" name="Suorakulmio 60">
            <a:extLst>
              <a:ext uri="{FF2B5EF4-FFF2-40B4-BE49-F238E27FC236}">
                <a16:creationId xmlns:a16="http://schemas.microsoft.com/office/drawing/2014/main" id="{08A59F05-0819-0747-62E0-B0ECE73F2299}"/>
              </a:ext>
            </a:extLst>
          </p:cNvPr>
          <p:cNvSpPr/>
          <p:nvPr/>
        </p:nvSpPr>
        <p:spPr>
          <a:xfrm>
            <a:off x="297112" y="1024705"/>
            <a:ext cx="5547538" cy="48294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2" name="Suorakulmio 61">
            <a:extLst>
              <a:ext uri="{FF2B5EF4-FFF2-40B4-BE49-F238E27FC236}">
                <a16:creationId xmlns:a16="http://schemas.microsoft.com/office/drawing/2014/main" id="{72A61E35-C067-1145-098C-D63B361B04EF}"/>
              </a:ext>
            </a:extLst>
          </p:cNvPr>
          <p:cNvSpPr/>
          <p:nvPr/>
        </p:nvSpPr>
        <p:spPr>
          <a:xfrm>
            <a:off x="7629832" y="757085"/>
            <a:ext cx="3425639" cy="283514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3" name="Suorakulmio 62">
            <a:extLst>
              <a:ext uri="{FF2B5EF4-FFF2-40B4-BE49-F238E27FC236}">
                <a16:creationId xmlns:a16="http://schemas.microsoft.com/office/drawing/2014/main" id="{1E265EE1-AF0A-1321-5DCE-2DCDBEDD8398}"/>
              </a:ext>
            </a:extLst>
          </p:cNvPr>
          <p:cNvSpPr/>
          <p:nvPr/>
        </p:nvSpPr>
        <p:spPr>
          <a:xfrm>
            <a:off x="4053480" y="215462"/>
            <a:ext cx="2184307" cy="28511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4" name="Suorakulmio 63">
            <a:extLst>
              <a:ext uri="{FF2B5EF4-FFF2-40B4-BE49-F238E27FC236}">
                <a16:creationId xmlns:a16="http://schemas.microsoft.com/office/drawing/2014/main" id="{6E8E7469-5E7D-AF91-A440-B161D27B6DD7}"/>
              </a:ext>
            </a:extLst>
          </p:cNvPr>
          <p:cNvSpPr/>
          <p:nvPr/>
        </p:nvSpPr>
        <p:spPr>
          <a:xfrm>
            <a:off x="6763395" y="1667115"/>
            <a:ext cx="2754232" cy="30862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5" name="Suorakulmio 64">
            <a:extLst>
              <a:ext uri="{FF2B5EF4-FFF2-40B4-BE49-F238E27FC236}">
                <a16:creationId xmlns:a16="http://schemas.microsoft.com/office/drawing/2014/main" id="{40028B3F-AAC8-701B-2CF1-F0EBF3FEDE89}"/>
              </a:ext>
            </a:extLst>
          </p:cNvPr>
          <p:cNvSpPr/>
          <p:nvPr/>
        </p:nvSpPr>
        <p:spPr>
          <a:xfrm>
            <a:off x="293764" y="1614226"/>
            <a:ext cx="3000041" cy="4928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6" name="Suorakulmio 65">
            <a:extLst>
              <a:ext uri="{FF2B5EF4-FFF2-40B4-BE49-F238E27FC236}">
                <a16:creationId xmlns:a16="http://schemas.microsoft.com/office/drawing/2014/main" id="{DC14FA00-4FF9-0D05-4E70-90E32C1E28B5}"/>
              </a:ext>
            </a:extLst>
          </p:cNvPr>
          <p:cNvSpPr/>
          <p:nvPr/>
        </p:nvSpPr>
        <p:spPr>
          <a:xfrm>
            <a:off x="8893307" y="2146557"/>
            <a:ext cx="2725415" cy="31177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7" name="Suorakulmio 66">
            <a:extLst>
              <a:ext uri="{FF2B5EF4-FFF2-40B4-BE49-F238E27FC236}">
                <a16:creationId xmlns:a16="http://schemas.microsoft.com/office/drawing/2014/main" id="{885BA5D4-FA6C-4927-26A0-F5F28B090DD4}"/>
              </a:ext>
            </a:extLst>
          </p:cNvPr>
          <p:cNvSpPr/>
          <p:nvPr/>
        </p:nvSpPr>
        <p:spPr>
          <a:xfrm>
            <a:off x="9220905" y="3447279"/>
            <a:ext cx="1714408" cy="27811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8" name="Suorakulmio 67">
            <a:extLst>
              <a:ext uri="{FF2B5EF4-FFF2-40B4-BE49-F238E27FC236}">
                <a16:creationId xmlns:a16="http://schemas.microsoft.com/office/drawing/2014/main" id="{F54B04BD-5F07-34FB-0AC2-46D13F0D3948}"/>
              </a:ext>
            </a:extLst>
          </p:cNvPr>
          <p:cNvSpPr/>
          <p:nvPr/>
        </p:nvSpPr>
        <p:spPr>
          <a:xfrm>
            <a:off x="310577" y="2817863"/>
            <a:ext cx="5441293" cy="48294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48" name="Suora yhdysviiva 47">
            <a:extLst>
              <a:ext uri="{FF2B5EF4-FFF2-40B4-BE49-F238E27FC236}">
                <a16:creationId xmlns:a16="http://schemas.microsoft.com/office/drawing/2014/main" id="{5E11EE58-E86B-9368-6450-E8E96FCFA079}"/>
              </a:ext>
            </a:extLst>
          </p:cNvPr>
          <p:cNvCxnSpPr>
            <a:cxnSpLocks/>
          </p:cNvCxnSpPr>
          <p:nvPr/>
        </p:nvCxnSpPr>
        <p:spPr>
          <a:xfrm>
            <a:off x="-8494" y="196555"/>
            <a:ext cx="6154782" cy="625324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uora yhdysviiva 48">
            <a:extLst>
              <a:ext uri="{FF2B5EF4-FFF2-40B4-BE49-F238E27FC236}">
                <a16:creationId xmlns:a16="http://schemas.microsoft.com/office/drawing/2014/main" id="{5E518018-2E4C-C265-6D4B-C7B7F3CD39B8}"/>
              </a:ext>
            </a:extLst>
          </p:cNvPr>
          <p:cNvCxnSpPr>
            <a:cxnSpLocks/>
          </p:cNvCxnSpPr>
          <p:nvPr/>
        </p:nvCxnSpPr>
        <p:spPr>
          <a:xfrm flipH="1">
            <a:off x="51816" y="202517"/>
            <a:ext cx="6113805" cy="624728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740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Otsikko 1">
            <a:extLst>
              <a:ext uri="{FF2B5EF4-FFF2-40B4-BE49-F238E27FC236}">
                <a16:creationId xmlns:a16="http://schemas.microsoft.com/office/drawing/2014/main" id="{A989A199-5C9B-6229-6FBD-FD042C0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58" y="73221"/>
            <a:ext cx="4387122" cy="2571058"/>
          </a:xfrm>
          <a:noFill/>
        </p:spPr>
        <p:txBody>
          <a:bodyPr anchor="ctr">
            <a:normAutofit/>
          </a:bodyPr>
          <a:lstStyle/>
          <a:p>
            <a:r>
              <a:rPr lang="fi-FI" sz="4800" dirty="0" err="1"/>
              <a:t>Problem</a:t>
            </a:r>
            <a:r>
              <a:rPr lang="fi-FI" sz="4800" dirty="0"/>
              <a:t> </a:t>
            </a:r>
            <a:r>
              <a:rPr lang="fi-FI" sz="4800" dirty="0" err="1"/>
              <a:t>approach</a:t>
            </a:r>
            <a:r>
              <a:rPr lang="fi-FI" sz="4800" dirty="0"/>
              <a:t> – Data </a:t>
            </a:r>
            <a:r>
              <a:rPr lang="fi-FI" sz="4800" dirty="0" err="1"/>
              <a:t>processing</a:t>
            </a:r>
            <a:br>
              <a:rPr lang="fi-FI" sz="4800" dirty="0"/>
            </a:br>
            <a:r>
              <a:rPr lang="fi-FI" sz="3100" dirty="0" err="1"/>
              <a:t>Approach</a:t>
            </a:r>
            <a:r>
              <a:rPr lang="fi-FI" sz="3100" dirty="0"/>
              <a:t> 2: EQ / </a:t>
            </a:r>
            <a:r>
              <a:rPr lang="fi-FI" sz="3100" dirty="0" err="1"/>
              <a:t>Filtering</a:t>
            </a:r>
            <a:endParaRPr lang="fi-FI" sz="4800" dirty="0"/>
          </a:p>
        </p:txBody>
      </p: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DF7319B9-417F-CC12-A0C1-8C4E21CA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9501" y="416864"/>
            <a:ext cx="5618514" cy="5832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i-FI" dirty="0" err="1"/>
              <a:t>Equalization</a:t>
            </a:r>
            <a:r>
              <a:rPr lang="fi-FI" dirty="0"/>
              <a:t> (EQ) </a:t>
            </a:r>
            <a:r>
              <a:rPr lang="fi-FI" dirty="0" err="1"/>
              <a:t>refers</a:t>
            </a:r>
            <a:r>
              <a:rPr lang="fi-FI" dirty="0"/>
              <a:t> to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process</a:t>
            </a:r>
            <a:r>
              <a:rPr lang="fi-FI" dirty="0"/>
              <a:t> of </a:t>
            </a:r>
            <a:r>
              <a:rPr lang="fi-FI" dirty="0" err="1"/>
              <a:t>adjusting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volume</a:t>
            </a:r>
            <a:r>
              <a:rPr lang="fi-FI" dirty="0"/>
              <a:t> of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bands</a:t>
            </a:r>
            <a:r>
              <a:rPr lang="fi-FI" dirty="0"/>
              <a:t> </a:t>
            </a:r>
            <a:r>
              <a:rPr lang="fi-FI" dirty="0" err="1"/>
              <a:t>within</a:t>
            </a:r>
            <a:r>
              <a:rPr lang="fi-FI" dirty="0"/>
              <a:t> an audio </a:t>
            </a:r>
            <a:r>
              <a:rPr lang="fi-FI" dirty="0" err="1"/>
              <a:t>signal</a:t>
            </a:r>
            <a:endParaRPr lang="fi-FI" dirty="0"/>
          </a:p>
          <a:p>
            <a:pPr algn="just">
              <a:lnSpc>
                <a:spcPct val="150000"/>
              </a:lnSpc>
            </a:pPr>
            <a:r>
              <a:rPr lang="fi-FI" dirty="0" err="1"/>
              <a:t>Fundamentally</a:t>
            </a:r>
            <a:r>
              <a:rPr lang="fi-FI" dirty="0"/>
              <a:t>,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means</a:t>
            </a:r>
            <a:r>
              <a:rPr lang="fi-FI" dirty="0"/>
              <a:t> </a:t>
            </a:r>
            <a:r>
              <a:rPr lang="fi-FI" dirty="0" err="1"/>
              <a:t>applying</a:t>
            </a:r>
            <a:r>
              <a:rPr lang="fi-FI" dirty="0"/>
              <a:t> </a:t>
            </a:r>
            <a:r>
              <a:rPr lang="fi-FI" dirty="0" err="1"/>
              <a:t>filters</a:t>
            </a:r>
            <a:r>
              <a:rPr lang="fi-FI" dirty="0"/>
              <a:t> to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frequencies</a:t>
            </a:r>
            <a:endParaRPr lang="fi-FI" dirty="0"/>
          </a:p>
          <a:p>
            <a:pPr lvl="1" algn="just">
              <a:lnSpc>
                <a:spcPct val="150000"/>
              </a:lnSpc>
            </a:pPr>
            <a:r>
              <a:rPr lang="fi-FI" dirty="0" err="1"/>
              <a:t>Makes</a:t>
            </a:r>
            <a:r>
              <a:rPr lang="fi-FI" dirty="0"/>
              <a:t> </a:t>
            </a:r>
            <a:r>
              <a:rPr lang="fi-FI" dirty="0" err="1"/>
              <a:t>sense</a:t>
            </a:r>
            <a:r>
              <a:rPr lang="fi-FI" dirty="0"/>
              <a:t> to </a:t>
            </a:r>
            <a:r>
              <a:rPr lang="fi-FI" dirty="0" err="1"/>
              <a:t>examine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signals</a:t>
            </a:r>
            <a:r>
              <a:rPr lang="fi-FI" dirty="0"/>
              <a:t> in </a:t>
            </a:r>
            <a:r>
              <a:rPr lang="fi-FI" dirty="0" err="1"/>
              <a:t>frequency</a:t>
            </a:r>
            <a:r>
              <a:rPr lang="fi-FI" dirty="0"/>
              <a:t> domain, </a:t>
            </a:r>
            <a:r>
              <a:rPr lang="fi-FI" dirty="0" err="1"/>
              <a:t>especially</a:t>
            </a:r>
            <a:r>
              <a:rPr lang="fi-FI" dirty="0"/>
              <a:t> in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human</a:t>
            </a:r>
            <a:r>
              <a:rPr lang="fi-FI" dirty="0"/>
              <a:t> </a:t>
            </a:r>
            <a:r>
              <a:rPr lang="fi-FI" dirty="0" err="1"/>
              <a:t>hearing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 (20 Hz – 20 kHz)</a:t>
            </a:r>
          </a:p>
        </p:txBody>
      </p:sp>
      <p:pic>
        <p:nvPicPr>
          <p:cNvPr id="1026" name="Picture 2" descr="Equalization (audio) - Wikipedia">
            <a:extLst>
              <a:ext uri="{FF2B5EF4-FFF2-40B4-BE49-F238E27FC236}">
                <a16:creationId xmlns:a16="http://schemas.microsoft.com/office/drawing/2014/main" id="{B74D0C68-F909-E475-AFD2-CC4D9E053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9" y="2786784"/>
            <a:ext cx="5076664" cy="380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DF7319B9-417F-CC12-A0C1-8C4E21CA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704" y="315942"/>
            <a:ext cx="5618514" cy="583248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fi-FI" dirty="0" err="1"/>
              <a:t>Script</a:t>
            </a:r>
            <a:r>
              <a:rPr lang="fi-FI" dirty="0"/>
              <a:t> to </a:t>
            </a:r>
            <a:r>
              <a:rPr lang="fi-FI" dirty="0" err="1"/>
              <a:t>plot</a:t>
            </a:r>
            <a:r>
              <a:rPr lang="fi-FI" dirty="0"/>
              <a:t> </a:t>
            </a:r>
            <a:r>
              <a:rPr lang="fi-FI" dirty="0" err="1"/>
              <a:t>separate</a:t>
            </a:r>
            <a:r>
              <a:rPr lang="fi-FI" dirty="0"/>
              <a:t> </a:t>
            </a:r>
            <a:r>
              <a:rPr lang="fi-FI" dirty="0" err="1"/>
              <a:t>speech</a:t>
            </a:r>
            <a:r>
              <a:rPr lang="fi-FI" dirty="0"/>
              <a:t> and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files</a:t>
            </a:r>
            <a:r>
              <a:rPr lang="fi-FI" dirty="0"/>
              <a:t> in </a:t>
            </a:r>
            <a:r>
              <a:rPr lang="fi-FI" dirty="0" err="1"/>
              <a:t>frequency</a:t>
            </a:r>
            <a:r>
              <a:rPr lang="fi-FI" dirty="0"/>
              <a:t> domain</a:t>
            </a:r>
          </a:p>
          <a:p>
            <a:pPr lvl="1" algn="just">
              <a:lnSpc>
                <a:spcPct val="150000"/>
              </a:lnSpc>
            </a:pPr>
            <a:r>
              <a:rPr lang="fi-FI" dirty="0"/>
              <a:t> FFT </a:t>
            </a:r>
            <a:r>
              <a:rPr lang="fi-FI" dirty="0" err="1"/>
              <a:t>computing</a:t>
            </a:r>
            <a:endParaRPr lang="fi-FI" dirty="0"/>
          </a:p>
          <a:p>
            <a:pPr lvl="1" algn="just">
              <a:lnSpc>
                <a:spcPct val="150000"/>
              </a:lnSpc>
            </a:pPr>
            <a:r>
              <a:rPr lang="fi-FI" dirty="0" err="1"/>
              <a:t>Logarithmic</a:t>
            </a:r>
            <a:r>
              <a:rPr lang="fi-FI" dirty="0"/>
              <a:t> </a:t>
            </a:r>
            <a:r>
              <a:rPr lang="fi-FI" dirty="0" err="1"/>
              <a:t>scaling</a:t>
            </a:r>
            <a:endParaRPr lang="fi-FI" dirty="0"/>
          </a:p>
          <a:p>
            <a:pPr lvl="1" algn="just">
              <a:lnSpc>
                <a:spcPct val="150000"/>
              </a:lnSpc>
            </a:pPr>
            <a:r>
              <a:rPr lang="fi-FI" dirty="0"/>
              <a:t>Human </a:t>
            </a:r>
            <a:r>
              <a:rPr lang="fi-FI" dirty="0" err="1"/>
              <a:t>hearing</a:t>
            </a:r>
            <a:r>
              <a:rPr lang="fi-FI" dirty="0"/>
              <a:t> </a:t>
            </a:r>
            <a:r>
              <a:rPr lang="fi-FI" dirty="0" err="1"/>
              <a:t>range</a:t>
            </a:r>
            <a:endParaRPr lang="fi-FI" dirty="0"/>
          </a:p>
          <a:p>
            <a:pPr lvl="1" algn="just">
              <a:lnSpc>
                <a:spcPct val="150000"/>
              </a:lnSpc>
            </a:pP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AAD55B46-EF13-0811-CAD2-758CD014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" y="5962"/>
            <a:ext cx="5452337" cy="509429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6D55420-3984-C087-F56C-E8A436147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" y="5100254"/>
            <a:ext cx="6160190" cy="1679000"/>
          </a:xfrm>
          <a:prstGeom prst="rect">
            <a:avLst/>
          </a:prstGeom>
        </p:spPr>
      </p:pic>
      <p:sp>
        <p:nvSpPr>
          <p:cNvPr id="7" name="Suorakulmio 6">
            <a:extLst>
              <a:ext uri="{FF2B5EF4-FFF2-40B4-BE49-F238E27FC236}">
                <a16:creationId xmlns:a16="http://schemas.microsoft.com/office/drawing/2014/main" id="{2F0EC424-A34E-D112-6994-61CDBEA91229}"/>
              </a:ext>
            </a:extLst>
          </p:cNvPr>
          <p:cNvSpPr/>
          <p:nvPr/>
        </p:nvSpPr>
        <p:spPr>
          <a:xfrm>
            <a:off x="6588420" y="2444687"/>
            <a:ext cx="3116020" cy="107692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C2E0B0B9-B077-7A80-D2AE-9DFA34D0DEC0}"/>
              </a:ext>
            </a:extLst>
          </p:cNvPr>
          <p:cNvSpPr/>
          <p:nvPr/>
        </p:nvSpPr>
        <p:spPr>
          <a:xfrm>
            <a:off x="6588419" y="1766799"/>
            <a:ext cx="2580638" cy="51430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Suorakulmio 11">
            <a:extLst>
              <a:ext uri="{FF2B5EF4-FFF2-40B4-BE49-F238E27FC236}">
                <a16:creationId xmlns:a16="http://schemas.microsoft.com/office/drawing/2014/main" id="{B7AFD090-25AF-811C-1D37-34C6BDE1ECEB}"/>
              </a:ext>
            </a:extLst>
          </p:cNvPr>
          <p:cNvSpPr/>
          <p:nvPr/>
        </p:nvSpPr>
        <p:spPr>
          <a:xfrm>
            <a:off x="622890" y="2006569"/>
            <a:ext cx="3893481" cy="92936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Suorakulmio 17">
            <a:extLst>
              <a:ext uri="{FF2B5EF4-FFF2-40B4-BE49-F238E27FC236}">
                <a16:creationId xmlns:a16="http://schemas.microsoft.com/office/drawing/2014/main" id="{45E09AC5-18C4-117A-F5A6-0B5958EFF2F1}"/>
              </a:ext>
            </a:extLst>
          </p:cNvPr>
          <p:cNvSpPr/>
          <p:nvPr/>
        </p:nvSpPr>
        <p:spPr>
          <a:xfrm>
            <a:off x="622890" y="4133543"/>
            <a:ext cx="1321222" cy="61437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491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DF7319B9-417F-CC12-A0C1-8C4E21CA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827" y="315942"/>
            <a:ext cx="6315391" cy="58324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i-FI" dirty="0" err="1"/>
              <a:t>Majority</a:t>
            </a:r>
            <a:r>
              <a:rPr lang="fi-FI" dirty="0"/>
              <a:t> of </a:t>
            </a:r>
            <a:r>
              <a:rPr lang="fi-FI" b="1" dirty="0" err="1"/>
              <a:t>noise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resides</a:t>
            </a:r>
            <a:r>
              <a:rPr lang="fi-FI" dirty="0"/>
              <a:t> in </a:t>
            </a:r>
            <a:r>
              <a:rPr lang="fi-FI"/>
              <a:t>≈ 70 </a:t>
            </a:r>
            <a:r>
              <a:rPr lang="fi-FI" dirty="0"/>
              <a:t>– 200 Hz </a:t>
            </a:r>
            <a:r>
              <a:rPr lang="fi-FI" dirty="0" err="1"/>
              <a:t>range</a:t>
            </a:r>
            <a:endParaRPr lang="fi-FI" dirty="0"/>
          </a:p>
          <a:p>
            <a:pPr>
              <a:lnSpc>
                <a:spcPct val="150000"/>
              </a:lnSpc>
            </a:pPr>
            <a:r>
              <a:rPr lang="fi-FI" dirty="0" err="1"/>
              <a:t>Fundamental</a:t>
            </a:r>
            <a:r>
              <a:rPr lang="fi-FI" dirty="0"/>
              <a:t> </a:t>
            </a:r>
            <a:r>
              <a:rPr lang="fi-FI" b="1" dirty="0" err="1"/>
              <a:t>speech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≈ 120 Hz</a:t>
            </a:r>
          </a:p>
          <a:p>
            <a:pPr>
              <a:lnSpc>
                <a:spcPct val="150000"/>
              </a:lnSpc>
            </a:pPr>
            <a:r>
              <a:rPr lang="fi-FI" dirty="0" err="1"/>
              <a:t>After</a:t>
            </a:r>
            <a:r>
              <a:rPr lang="fi-FI" dirty="0"/>
              <a:t> 1000 Hz</a:t>
            </a:r>
          </a:p>
          <a:p>
            <a:pPr lvl="1">
              <a:lnSpc>
                <a:spcPct val="150000"/>
              </a:lnSpc>
            </a:pPr>
            <a:r>
              <a:rPr lang="fi-FI" dirty="0"/>
              <a:t>Little </a:t>
            </a:r>
            <a:r>
              <a:rPr lang="fi-FI" dirty="0" err="1"/>
              <a:t>noise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  <a:p>
            <a:pPr lvl="1">
              <a:lnSpc>
                <a:spcPct val="150000"/>
              </a:lnSpc>
            </a:pPr>
            <a:r>
              <a:rPr lang="fi-FI" dirty="0"/>
              <a:t>A </a:t>
            </a:r>
            <a:r>
              <a:rPr lang="fi-FI" dirty="0" err="1"/>
              <a:t>lot</a:t>
            </a:r>
            <a:r>
              <a:rPr lang="fi-FI" dirty="0"/>
              <a:t> of </a:t>
            </a:r>
            <a:r>
              <a:rPr lang="fi-FI" dirty="0" err="1"/>
              <a:t>speech</a:t>
            </a:r>
            <a:r>
              <a:rPr lang="fi-FI" dirty="0"/>
              <a:t> </a:t>
            </a:r>
            <a:r>
              <a:rPr lang="fi-FI" dirty="0" err="1"/>
              <a:t>information</a:t>
            </a:r>
            <a:endParaRPr lang="fi-FI" dirty="0"/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EC84F79-A345-1857-84EC-06DBDDBC1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70647"/>
            <a:ext cx="4168878" cy="3343022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0129C609-BA6A-E735-B5C6-DE423B02A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" y="3425115"/>
            <a:ext cx="4176032" cy="3412929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6375166A-A4A5-590A-DBA1-57C96DBE30B3}"/>
              </a:ext>
            </a:extLst>
          </p:cNvPr>
          <p:cNvSpPr txBox="1"/>
          <p:nvPr/>
        </p:nvSpPr>
        <p:spPr>
          <a:xfrm>
            <a:off x="5804709" y="4981924"/>
            <a:ext cx="5110709" cy="1077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3200" dirty="0" err="1"/>
              <a:t>High-pass</a:t>
            </a:r>
            <a:r>
              <a:rPr lang="fi-FI" sz="3200" dirty="0"/>
              <a:t> </a:t>
            </a:r>
            <a:r>
              <a:rPr lang="fi-FI" sz="3200" dirty="0" err="1"/>
              <a:t>filter</a:t>
            </a:r>
            <a:r>
              <a:rPr lang="fi-FI" sz="3200" dirty="0"/>
              <a:t> at 1 kHz to </a:t>
            </a:r>
            <a:r>
              <a:rPr lang="fi-FI" sz="3200" dirty="0" err="1"/>
              <a:t>clear</a:t>
            </a:r>
            <a:r>
              <a:rPr lang="fi-FI" sz="3200" dirty="0"/>
              <a:t> </a:t>
            </a:r>
            <a:r>
              <a:rPr lang="fi-FI" sz="3200" dirty="0" err="1"/>
              <a:t>the</a:t>
            </a:r>
            <a:r>
              <a:rPr lang="fi-FI" sz="3200" dirty="0"/>
              <a:t> </a:t>
            </a:r>
            <a:r>
              <a:rPr lang="fi-FI" sz="3200" dirty="0" err="1"/>
              <a:t>noise</a:t>
            </a:r>
            <a:r>
              <a:rPr lang="fi-FI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2617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DF7319B9-417F-CC12-A0C1-8C4E21CA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323" y="315941"/>
            <a:ext cx="4069895" cy="620012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i-FI" sz="3600" dirty="0" err="1"/>
              <a:t>Cutoff</a:t>
            </a:r>
            <a:r>
              <a:rPr lang="fi-FI" sz="3600" dirty="0"/>
              <a:t> </a:t>
            </a:r>
            <a:r>
              <a:rPr lang="fi-FI" sz="3600" dirty="0" err="1"/>
              <a:t>frequency</a:t>
            </a:r>
            <a:endParaRPr lang="fi-FI" sz="3600" dirty="0"/>
          </a:p>
          <a:p>
            <a:pPr lvl="1">
              <a:lnSpc>
                <a:spcPct val="150000"/>
              </a:lnSpc>
            </a:pPr>
            <a:r>
              <a:rPr lang="fi-FI" sz="2800" dirty="0"/>
              <a:t>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100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250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500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750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1000 Hz</a:t>
            </a:r>
          </a:p>
          <a:p>
            <a:pPr lvl="1">
              <a:lnSpc>
                <a:spcPct val="150000"/>
              </a:lnSpc>
            </a:pPr>
            <a:r>
              <a:rPr lang="fi-FI" sz="2800" dirty="0"/>
              <a:t>2000 Hz</a:t>
            </a:r>
          </a:p>
          <a:p>
            <a:pPr>
              <a:lnSpc>
                <a:spcPct val="150000"/>
              </a:lnSpc>
            </a:pPr>
            <a:endParaRPr lang="fi-FI" dirty="0"/>
          </a:p>
        </p:txBody>
      </p:sp>
      <p:pic>
        <p:nvPicPr>
          <p:cNvPr id="2" name="NOISY SPEECH">
            <a:hlinkClick r:id="" action="ppaction://media"/>
            <a:extLst>
              <a:ext uri="{FF2B5EF4-FFF2-40B4-BE49-F238E27FC236}">
                <a16:creationId xmlns:a16="http://schemas.microsoft.com/office/drawing/2014/main" id="{6FBA8CB2-DEE5-4BB6-B0C7-37367BA72F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191383" y="1398231"/>
            <a:ext cx="487363" cy="487363"/>
          </a:xfrm>
          <a:prstGeom prst="rect">
            <a:avLst/>
          </a:prstGeom>
        </p:spPr>
      </p:pic>
      <p:pic>
        <p:nvPicPr>
          <p:cNvPr id="3" name="CLEANED_100">
            <a:hlinkClick r:id="" action="ppaction://media"/>
            <a:extLst>
              <a:ext uri="{FF2B5EF4-FFF2-40B4-BE49-F238E27FC236}">
                <a16:creationId xmlns:a16="http://schemas.microsoft.com/office/drawing/2014/main" id="{059B2D41-DDFA-C1C0-6BDA-81454D0790F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191383" y="2107088"/>
            <a:ext cx="487363" cy="487362"/>
          </a:xfrm>
          <a:prstGeom prst="rect">
            <a:avLst/>
          </a:prstGeom>
        </p:spPr>
      </p:pic>
      <p:pic>
        <p:nvPicPr>
          <p:cNvPr id="4" name="CLEANED_250">
            <a:hlinkClick r:id="" action="ppaction://media"/>
            <a:extLst>
              <a:ext uri="{FF2B5EF4-FFF2-40B4-BE49-F238E27FC236}">
                <a16:creationId xmlns:a16="http://schemas.microsoft.com/office/drawing/2014/main" id="{8E3B22D4-6ECE-5FBA-B68D-B55E2956BAC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19434" y="2796462"/>
            <a:ext cx="487362" cy="487363"/>
          </a:xfrm>
          <a:prstGeom prst="rect">
            <a:avLst/>
          </a:prstGeom>
        </p:spPr>
      </p:pic>
      <p:pic>
        <p:nvPicPr>
          <p:cNvPr id="5" name="CLEANED_500">
            <a:hlinkClick r:id="" action="ppaction://media"/>
            <a:extLst>
              <a:ext uri="{FF2B5EF4-FFF2-40B4-BE49-F238E27FC236}">
                <a16:creationId xmlns:a16="http://schemas.microsoft.com/office/drawing/2014/main" id="{6206BB67-BFB6-5555-F175-154C2E00B74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16187" y="3493716"/>
            <a:ext cx="487362" cy="487363"/>
          </a:xfrm>
          <a:prstGeom prst="rect">
            <a:avLst/>
          </a:prstGeom>
        </p:spPr>
      </p:pic>
      <p:pic>
        <p:nvPicPr>
          <p:cNvPr id="6" name="CLEANED_750">
            <a:hlinkClick r:id="" action="ppaction://media"/>
            <a:extLst>
              <a:ext uri="{FF2B5EF4-FFF2-40B4-BE49-F238E27FC236}">
                <a16:creationId xmlns:a16="http://schemas.microsoft.com/office/drawing/2014/main" id="{51627C47-7844-9774-109E-E23157D2905D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216187" y="4183091"/>
            <a:ext cx="487362" cy="487363"/>
          </a:xfrm>
          <a:prstGeom prst="rect">
            <a:avLst/>
          </a:prstGeom>
        </p:spPr>
      </p:pic>
      <p:pic>
        <p:nvPicPr>
          <p:cNvPr id="7" name="CLEANED_1000">
            <a:hlinkClick r:id="" action="ppaction://media"/>
            <a:extLst>
              <a:ext uri="{FF2B5EF4-FFF2-40B4-BE49-F238E27FC236}">
                <a16:creationId xmlns:a16="http://schemas.microsoft.com/office/drawing/2014/main" id="{97762E54-6D46-41EA-5FF1-8632A3C4E275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189860" y="4939872"/>
            <a:ext cx="487362" cy="487362"/>
          </a:xfrm>
          <a:prstGeom prst="rect">
            <a:avLst/>
          </a:prstGeom>
        </p:spPr>
      </p:pic>
      <p:pic>
        <p:nvPicPr>
          <p:cNvPr id="8" name="CLEANED_2000">
            <a:hlinkClick r:id="" action="ppaction://media"/>
            <a:extLst>
              <a:ext uri="{FF2B5EF4-FFF2-40B4-BE49-F238E27FC236}">
                <a16:creationId xmlns:a16="http://schemas.microsoft.com/office/drawing/2014/main" id="{B94974D9-8B1A-F8AA-9E9F-10A83C3DAD88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184050" y="5579549"/>
            <a:ext cx="487362" cy="487363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E5B42A7D-ED40-3E17-2D31-F6A5EB694E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245" y="190057"/>
            <a:ext cx="7650882" cy="6477885"/>
          </a:xfrm>
          <a:prstGeom prst="rect">
            <a:avLst/>
          </a:prstGeom>
        </p:spPr>
      </p:pic>
      <p:sp>
        <p:nvSpPr>
          <p:cNvPr id="28" name="Tekstiruutu 27">
            <a:extLst>
              <a:ext uri="{FF2B5EF4-FFF2-40B4-BE49-F238E27FC236}">
                <a16:creationId xmlns:a16="http://schemas.microsoft.com/office/drawing/2014/main" id="{B235790F-397C-8C18-7279-477B664B0F7E}"/>
              </a:ext>
            </a:extLst>
          </p:cNvPr>
          <p:cNvSpPr txBox="1"/>
          <p:nvPr/>
        </p:nvSpPr>
        <p:spPr>
          <a:xfrm>
            <a:off x="10973427" y="1430920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1</a:t>
            </a:r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8D3888D7-B06E-4485-D207-A82EE6F478F2}"/>
              </a:ext>
            </a:extLst>
          </p:cNvPr>
          <p:cNvSpPr txBox="1"/>
          <p:nvPr/>
        </p:nvSpPr>
        <p:spPr>
          <a:xfrm>
            <a:off x="10975305" y="2116939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2</a:t>
            </a:r>
          </a:p>
        </p:txBody>
      </p:sp>
      <p:sp>
        <p:nvSpPr>
          <p:cNvPr id="46" name="Tekstiruutu 45">
            <a:extLst>
              <a:ext uri="{FF2B5EF4-FFF2-40B4-BE49-F238E27FC236}">
                <a16:creationId xmlns:a16="http://schemas.microsoft.com/office/drawing/2014/main" id="{DD7A4F84-1552-3A33-480A-B9045CA54331}"/>
              </a:ext>
            </a:extLst>
          </p:cNvPr>
          <p:cNvSpPr txBox="1"/>
          <p:nvPr/>
        </p:nvSpPr>
        <p:spPr>
          <a:xfrm>
            <a:off x="10971549" y="2813790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3</a:t>
            </a:r>
          </a:p>
        </p:txBody>
      </p:sp>
      <p:sp>
        <p:nvSpPr>
          <p:cNvPr id="47" name="Tekstiruutu 46">
            <a:extLst>
              <a:ext uri="{FF2B5EF4-FFF2-40B4-BE49-F238E27FC236}">
                <a16:creationId xmlns:a16="http://schemas.microsoft.com/office/drawing/2014/main" id="{B957595F-74A4-6237-0B6B-BCFD3264095C}"/>
              </a:ext>
            </a:extLst>
          </p:cNvPr>
          <p:cNvSpPr txBox="1"/>
          <p:nvPr/>
        </p:nvSpPr>
        <p:spPr>
          <a:xfrm>
            <a:off x="10973427" y="3499809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4</a:t>
            </a:r>
          </a:p>
        </p:txBody>
      </p:sp>
      <p:sp>
        <p:nvSpPr>
          <p:cNvPr id="48" name="Tekstiruutu 47">
            <a:extLst>
              <a:ext uri="{FF2B5EF4-FFF2-40B4-BE49-F238E27FC236}">
                <a16:creationId xmlns:a16="http://schemas.microsoft.com/office/drawing/2014/main" id="{C2C22BB6-4521-146E-3CBD-7BCC511BB6E7}"/>
              </a:ext>
            </a:extLst>
          </p:cNvPr>
          <p:cNvSpPr txBox="1"/>
          <p:nvPr/>
        </p:nvSpPr>
        <p:spPr>
          <a:xfrm>
            <a:off x="10984322" y="4223524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5</a:t>
            </a:r>
          </a:p>
        </p:txBody>
      </p:sp>
      <p:sp>
        <p:nvSpPr>
          <p:cNvPr id="49" name="Tekstiruutu 48">
            <a:extLst>
              <a:ext uri="{FF2B5EF4-FFF2-40B4-BE49-F238E27FC236}">
                <a16:creationId xmlns:a16="http://schemas.microsoft.com/office/drawing/2014/main" id="{61E62F7C-64A9-F123-D073-B1059829E35C}"/>
              </a:ext>
            </a:extLst>
          </p:cNvPr>
          <p:cNvSpPr txBox="1"/>
          <p:nvPr/>
        </p:nvSpPr>
        <p:spPr>
          <a:xfrm>
            <a:off x="10986200" y="4909543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6</a:t>
            </a:r>
          </a:p>
        </p:txBody>
      </p:sp>
      <p:sp>
        <p:nvSpPr>
          <p:cNvPr id="50" name="Tekstiruutu 49">
            <a:extLst>
              <a:ext uri="{FF2B5EF4-FFF2-40B4-BE49-F238E27FC236}">
                <a16:creationId xmlns:a16="http://schemas.microsoft.com/office/drawing/2014/main" id="{E2208335-0836-285F-9407-8A9712387FC8}"/>
              </a:ext>
            </a:extLst>
          </p:cNvPr>
          <p:cNvSpPr txBox="1"/>
          <p:nvPr/>
        </p:nvSpPr>
        <p:spPr>
          <a:xfrm>
            <a:off x="10991182" y="5607616"/>
            <a:ext cx="487362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42454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8" grpId="0" animBg="1"/>
      <p:bldP spid="3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33FEE040-9E72-69D1-2108-0FA3952B2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fi-FI" sz="400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940EE0A-AADD-0C92-A87A-93C8667C9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346" y="1287839"/>
            <a:ext cx="10800737" cy="5701428"/>
          </a:xfrm>
        </p:spPr>
        <p:txBody>
          <a:bodyPr anchor="ctr">
            <a:normAutofit/>
          </a:bodyPr>
          <a:lstStyle/>
          <a:p>
            <a:pPr lvl="1" algn="just"/>
            <a:r>
              <a:rPr lang="fi-FI" sz="2000" b="1" dirty="0" err="1"/>
              <a:t>Destructive</a:t>
            </a:r>
            <a:r>
              <a:rPr lang="fi-FI" sz="2000" b="1" dirty="0"/>
              <a:t> </a:t>
            </a:r>
            <a:r>
              <a:rPr lang="fi-FI" sz="2000" b="1" dirty="0" err="1"/>
              <a:t>interference</a:t>
            </a:r>
            <a:endParaRPr lang="fi-FI" sz="2000" b="1" dirty="0"/>
          </a:p>
          <a:p>
            <a:pPr lvl="2" algn="just"/>
            <a:r>
              <a:rPr lang="fi-FI" dirty="0"/>
              <a:t>Works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well</a:t>
            </a:r>
            <a:r>
              <a:rPr lang="fi-FI" dirty="0"/>
              <a:t> in an </a:t>
            </a:r>
            <a:r>
              <a:rPr lang="fi-FI" dirty="0" err="1"/>
              <a:t>idealized</a:t>
            </a:r>
            <a:r>
              <a:rPr lang="fi-FI" dirty="0"/>
              <a:t> </a:t>
            </a:r>
            <a:r>
              <a:rPr lang="fi-FI" dirty="0" err="1"/>
              <a:t>context</a:t>
            </a:r>
            <a:r>
              <a:rPr lang="fi-FI" dirty="0"/>
              <a:t>,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accurate</a:t>
            </a:r>
            <a:r>
              <a:rPr lang="fi-FI" dirty="0"/>
              <a:t> </a:t>
            </a:r>
            <a:r>
              <a:rPr lang="fi-FI" dirty="0" err="1"/>
              <a:t>spectrums</a:t>
            </a:r>
            <a:r>
              <a:rPr lang="fi-FI" dirty="0"/>
              <a:t> of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noise</a:t>
            </a:r>
            <a:r>
              <a:rPr lang="fi-FI" dirty="0"/>
              <a:t> and </a:t>
            </a:r>
            <a:r>
              <a:rPr lang="fi-FI" dirty="0" err="1"/>
              <a:t>target</a:t>
            </a:r>
            <a:r>
              <a:rPr lang="fi-FI" dirty="0"/>
              <a:t> </a:t>
            </a:r>
            <a:r>
              <a:rPr lang="fi-FI" dirty="0" err="1"/>
              <a:t>signals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known</a:t>
            </a:r>
            <a:endParaRPr lang="fi-FI" dirty="0"/>
          </a:p>
          <a:p>
            <a:pPr lvl="2" algn="just"/>
            <a:r>
              <a:rPr lang="fi-FI" dirty="0" err="1"/>
              <a:t>Plausible</a:t>
            </a:r>
            <a:r>
              <a:rPr lang="fi-FI" dirty="0"/>
              <a:t> in </a:t>
            </a:r>
            <a:r>
              <a:rPr lang="fi-FI" dirty="0" err="1"/>
              <a:t>other</a:t>
            </a:r>
            <a:r>
              <a:rPr lang="fi-FI" dirty="0"/>
              <a:t> </a:t>
            </a:r>
            <a:r>
              <a:rPr lang="fi-FI" dirty="0" err="1"/>
              <a:t>situations</a:t>
            </a:r>
            <a:r>
              <a:rPr lang="fi-FI" dirty="0"/>
              <a:t> </a:t>
            </a:r>
            <a:r>
              <a:rPr lang="fi-FI" dirty="0" err="1"/>
              <a:t>too</a:t>
            </a:r>
            <a:r>
              <a:rPr lang="fi-FI" dirty="0"/>
              <a:t>, </a:t>
            </a:r>
            <a:r>
              <a:rPr lang="fi-FI" dirty="0" err="1"/>
              <a:t>but</a:t>
            </a:r>
            <a:r>
              <a:rPr lang="fi-FI" dirty="0"/>
              <a:t> </a:t>
            </a:r>
            <a:r>
              <a:rPr lang="fi-FI" dirty="0" err="1"/>
              <a:t>requires</a:t>
            </a:r>
            <a:r>
              <a:rPr lang="fi-FI" dirty="0"/>
              <a:t> a </a:t>
            </a:r>
            <a:r>
              <a:rPr lang="fi-FI" dirty="0" err="1"/>
              <a:t>less</a:t>
            </a:r>
            <a:r>
              <a:rPr lang="fi-FI" dirty="0"/>
              <a:t> </a:t>
            </a:r>
            <a:r>
              <a:rPr lang="fi-FI" dirty="0" err="1"/>
              <a:t>straightforward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and extra </a:t>
            </a:r>
            <a:r>
              <a:rPr lang="fi-FI" dirty="0" err="1"/>
              <a:t>analysis</a:t>
            </a:r>
            <a:r>
              <a:rPr lang="fi-FI" dirty="0"/>
              <a:t> of </a:t>
            </a:r>
            <a:r>
              <a:rPr lang="fi-FI" dirty="0" err="1"/>
              <a:t>signal</a:t>
            </a:r>
            <a:endParaRPr lang="fi-FI" dirty="0"/>
          </a:p>
          <a:p>
            <a:pPr lvl="1" algn="just"/>
            <a:r>
              <a:rPr lang="fi-FI" sz="2000" b="1" dirty="0" err="1"/>
              <a:t>Filtering</a:t>
            </a:r>
            <a:endParaRPr lang="fi-FI" sz="2000" b="1" dirty="0"/>
          </a:p>
          <a:p>
            <a:pPr lvl="2" algn="just"/>
            <a:r>
              <a:rPr lang="fi-FI" dirty="0" err="1"/>
              <a:t>Noise</a:t>
            </a:r>
            <a:r>
              <a:rPr lang="fi-FI" dirty="0"/>
              <a:t> and </a:t>
            </a:r>
            <a:r>
              <a:rPr lang="fi-FI" dirty="0" err="1"/>
              <a:t>target</a:t>
            </a:r>
            <a:r>
              <a:rPr lang="fi-FI" dirty="0"/>
              <a:t> </a:t>
            </a:r>
            <a:r>
              <a:rPr lang="fi-FI" dirty="0" err="1"/>
              <a:t>signals</a:t>
            </a:r>
            <a:r>
              <a:rPr lang="fi-FI" dirty="0"/>
              <a:t> </a:t>
            </a:r>
            <a:r>
              <a:rPr lang="fi-FI" dirty="0" err="1"/>
              <a:t>might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a </a:t>
            </a:r>
            <a:r>
              <a:rPr lang="fi-FI" dirty="0" err="1"/>
              <a:t>difference</a:t>
            </a:r>
            <a:r>
              <a:rPr lang="fi-FI" dirty="0"/>
              <a:t> on </a:t>
            </a:r>
            <a:r>
              <a:rPr lang="fi-FI" dirty="0" err="1"/>
              <a:t>where</a:t>
            </a:r>
            <a:r>
              <a:rPr lang="fi-FI" dirty="0"/>
              <a:t> </a:t>
            </a:r>
            <a:r>
              <a:rPr lang="fi-FI" dirty="0" err="1"/>
              <a:t>the</a:t>
            </a:r>
            <a:r>
              <a:rPr lang="fi-FI" dirty="0"/>
              <a:t> </a:t>
            </a:r>
            <a:r>
              <a:rPr lang="fi-FI" dirty="0" err="1"/>
              <a:t>majority</a:t>
            </a:r>
            <a:r>
              <a:rPr lang="fi-FI" dirty="0"/>
              <a:t> of </a:t>
            </a:r>
            <a:r>
              <a:rPr lang="fi-FI" dirty="0" err="1"/>
              <a:t>signal</a:t>
            </a:r>
            <a:r>
              <a:rPr lang="fi-FI" dirty="0"/>
              <a:t> </a:t>
            </a:r>
            <a:r>
              <a:rPr lang="fi-FI" dirty="0" err="1"/>
              <a:t>information</a:t>
            </a:r>
            <a:r>
              <a:rPr lang="fi-FI" dirty="0"/>
              <a:t> </a:t>
            </a:r>
            <a:r>
              <a:rPr lang="fi-FI" dirty="0" err="1"/>
              <a:t>resides</a:t>
            </a:r>
            <a:r>
              <a:rPr lang="fi-FI" dirty="0"/>
              <a:t> in </a:t>
            </a:r>
            <a:r>
              <a:rPr lang="fi-FI" dirty="0" err="1"/>
              <a:t>frequency</a:t>
            </a:r>
            <a:r>
              <a:rPr lang="fi-FI" dirty="0"/>
              <a:t> domain</a:t>
            </a:r>
          </a:p>
          <a:p>
            <a:pPr lvl="2" algn="just"/>
            <a:r>
              <a:rPr lang="fi-FI" dirty="0"/>
              <a:t>If </a:t>
            </a:r>
            <a:r>
              <a:rPr lang="fi-FI" dirty="0" err="1"/>
              <a:t>the</a:t>
            </a:r>
            <a:r>
              <a:rPr lang="fi-FI" dirty="0"/>
              <a:t> main </a:t>
            </a:r>
            <a:r>
              <a:rPr lang="fi-FI" dirty="0" err="1"/>
              <a:t>frequencies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on </a:t>
            </a:r>
            <a:r>
              <a:rPr lang="fi-FI" dirty="0" err="1"/>
              <a:t>different</a:t>
            </a:r>
            <a:r>
              <a:rPr lang="fi-FI" dirty="0"/>
              <a:t> </a:t>
            </a:r>
            <a:r>
              <a:rPr lang="fi-FI" dirty="0" err="1"/>
              <a:t>extremities</a:t>
            </a:r>
            <a:r>
              <a:rPr lang="fi-FI" dirty="0"/>
              <a:t> of </a:t>
            </a:r>
            <a:r>
              <a:rPr lang="fi-FI" dirty="0" err="1"/>
              <a:t>human</a:t>
            </a:r>
            <a:r>
              <a:rPr lang="fi-FI" dirty="0"/>
              <a:t> </a:t>
            </a:r>
            <a:r>
              <a:rPr lang="fi-FI" dirty="0" err="1"/>
              <a:t>hearing</a:t>
            </a:r>
            <a:r>
              <a:rPr lang="fi-FI" dirty="0"/>
              <a:t> </a:t>
            </a:r>
            <a:r>
              <a:rPr lang="fi-FI" dirty="0" err="1"/>
              <a:t>range</a:t>
            </a:r>
            <a:r>
              <a:rPr lang="fi-FI" dirty="0"/>
              <a:t>, </a:t>
            </a:r>
            <a:r>
              <a:rPr lang="fi-FI" dirty="0" err="1"/>
              <a:t>simple</a:t>
            </a:r>
            <a:r>
              <a:rPr lang="fi-FI" dirty="0"/>
              <a:t> </a:t>
            </a:r>
            <a:r>
              <a:rPr lang="fi-FI" dirty="0" err="1"/>
              <a:t>high</a:t>
            </a:r>
            <a:r>
              <a:rPr lang="fi-FI" dirty="0"/>
              <a:t>- and </a:t>
            </a:r>
            <a:r>
              <a:rPr lang="fi-FI" dirty="0" err="1"/>
              <a:t>low-pass</a:t>
            </a:r>
            <a:r>
              <a:rPr lang="fi-FI" dirty="0"/>
              <a:t> </a:t>
            </a:r>
            <a:r>
              <a:rPr lang="fi-FI" dirty="0" err="1"/>
              <a:t>filters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 err="1"/>
              <a:t>very</a:t>
            </a:r>
            <a:r>
              <a:rPr lang="fi-FI" dirty="0"/>
              <a:t> </a:t>
            </a:r>
            <a:r>
              <a:rPr lang="fi-FI" dirty="0" err="1"/>
              <a:t>well</a:t>
            </a:r>
            <a:endParaRPr lang="fi-FI" dirty="0"/>
          </a:p>
          <a:p>
            <a:pPr lvl="2" algn="just"/>
            <a:r>
              <a:rPr lang="fi-FI" dirty="0"/>
              <a:t>Audio </a:t>
            </a:r>
            <a:r>
              <a:rPr lang="fi-FI" dirty="0" err="1"/>
              <a:t>signals</a:t>
            </a:r>
            <a:r>
              <a:rPr lang="fi-FI" dirty="0"/>
              <a:t> </a:t>
            </a:r>
            <a:r>
              <a:rPr lang="fi-FI" dirty="0" err="1"/>
              <a:t>rarely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narrow</a:t>
            </a:r>
            <a:r>
              <a:rPr lang="fi-FI" dirty="0"/>
              <a:t> </a:t>
            </a:r>
            <a:r>
              <a:rPr lang="fi-FI" dirty="0" err="1"/>
              <a:t>frequency</a:t>
            </a:r>
            <a:r>
              <a:rPr lang="fi-FI" dirty="0"/>
              <a:t> </a:t>
            </a:r>
            <a:r>
              <a:rPr lang="fi-FI" dirty="0" err="1"/>
              <a:t>bands</a:t>
            </a:r>
            <a:endParaRPr lang="fi-FI" dirty="0"/>
          </a:p>
          <a:p>
            <a:pPr lvl="3" algn="just"/>
            <a:r>
              <a:rPr lang="fi-FI" sz="1600" dirty="0"/>
              <a:t>Some </a:t>
            </a:r>
            <a:r>
              <a:rPr lang="fi-FI" sz="1600" dirty="0" err="1"/>
              <a:t>form</a:t>
            </a:r>
            <a:r>
              <a:rPr lang="fi-FI" sz="1600" dirty="0"/>
              <a:t> of </a:t>
            </a:r>
            <a:r>
              <a:rPr lang="fi-FI" sz="1600" dirty="0" err="1"/>
              <a:t>frequency</a:t>
            </a:r>
            <a:r>
              <a:rPr lang="fi-FI" sz="1600" dirty="0"/>
              <a:t> </a:t>
            </a:r>
            <a:r>
              <a:rPr lang="fi-FI" sz="1600" dirty="0" err="1"/>
              <a:t>overlapping</a:t>
            </a:r>
            <a:r>
              <a:rPr lang="fi-FI" sz="1600" dirty="0"/>
              <a:t> in </a:t>
            </a:r>
            <a:r>
              <a:rPr lang="fi-FI" sz="1600" dirty="0" err="1"/>
              <a:t>two</a:t>
            </a:r>
            <a:r>
              <a:rPr lang="fi-FI" sz="1600" dirty="0"/>
              <a:t> </a:t>
            </a:r>
            <a:r>
              <a:rPr lang="fi-FI" sz="1600" dirty="0" err="1"/>
              <a:t>signals</a:t>
            </a:r>
            <a:r>
              <a:rPr lang="fi-FI" sz="1600" dirty="0"/>
              <a:t> is </a:t>
            </a:r>
            <a:r>
              <a:rPr lang="fi-FI" sz="1600" dirty="0" err="1"/>
              <a:t>often</a:t>
            </a:r>
            <a:r>
              <a:rPr lang="fi-FI" sz="1600" dirty="0"/>
              <a:t> </a:t>
            </a:r>
            <a:r>
              <a:rPr lang="fi-FI" sz="1600" dirty="0" err="1"/>
              <a:t>guaranteed</a:t>
            </a:r>
            <a:endParaRPr lang="fi-FI" sz="1600" dirty="0"/>
          </a:p>
          <a:p>
            <a:pPr lvl="3" algn="just"/>
            <a:r>
              <a:rPr lang="fi-FI" sz="1600" dirty="0" err="1"/>
              <a:t>Rough</a:t>
            </a:r>
            <a:r>
              <a:rPr lang="fi-FI" sz="1600" dirty="0"/>
              <a:t> </a:t>
            </a:r>
            <a:r>
              <a:rPr lang="fi-FI" sz="1600" dirty="0" err="1"/>
              <a:t>filtering</a:t>
            </a:r>
            <a:r>
              <a:rPr lang="fi-FI" sz="1600" dirty="0"/>
              <a:t> </a:t>
            </a:r>
            <a:r>
              <a:rPr lang="fi-FI" sz="1600" dirty="0" err="1"/>
              <a:t>might</a:t>
            </a:r>
            <a:r>
              <a:rPr lang="fi-FI" sz="1600" dirty="0"/>
              <a:t> </a:t>
            </a:r>
            <a:r>
              <a:rPr lang="fi-FI" sz="1600" dirty="0" err="1"/>
              <a:t>make</a:t>
            </a:r>
            <a:r>
              <a:rPr lang="fi-FI" sz="1600" dirty="0"/>
              <a:t> </a:t>
            </a:r>
            <a:r>
              <a:rPr lang="fi-FI" sz="1600" dirty="0" err="1"/>
              <a:t>speech</a:t>
            </a:r>
            <a:r>
              <a:rPr lang="fi-FI" sz="1600" dirty="0"/>
              <a:t> </a:t>
            </a:r>
            <a:r>
              <a:rPr lang="fi-FI" sz="1600" dirty="0" err="1"/>
              <a:t>more</a:t>
            </a:r>
            <a:r>
              <a:rPr lang="fi-FI" sz="1600" dirty="0"/>
              <a:t> </a:t>
            </a:r>
            <a:r>
              <a:rPr lang="fi-FI" sz="1600" dirty="0" err="1"/>
              <a:t>intelligible</a:t>
            </a:r>
            <a:r>
              <a:rPr lang="fi-FI" sz="1600" dirty="0"/>
              <a:t>, </a:t>
            </a:r>
            <a:r>
              <a:rPr lang="fi-FI" sz="1600" dirty="0" err="1"/>
              <a:t>but</a:t>
            </a:r>
            <a:r>
              <a:rPr lang="fi-FI" sz="1600" dirty="0"/>
              <a:t> </a:t>
            </a:r>
            <a:r>
              <a:rPr lang="fi-FI" sz="1600" dirty="0" err="1"/>
              <a:t>also</a:t>
            </a:r>
            <a:r>
              <a:rPr lang="fi-FI" sz="1600" dirty="0"/>
              <a:t> </a:t>
            </a:r>
            <a:r>
              <a:rPr lang="fi-FI" sz="1600" dirty="0" err="1"/>
              <a:t>remove</a:t>
            </a:r>
            <a:r>
              <a:rPr lang="fi-FI" sz="1600" dirty="0"/>
              <a:t> some </a:t>
            </a:r>
            <a:r>
              <a:rPr lang="fi-FI" sz="1600" dirty="0" err="1"/>
              <a:t>fundamental</a:t>
            </a:r>
            <a:r>
              <a:rPr lang="fi-FI" sz="1600" dirty="0"/>
              <a:t> </a:t>
            </a:r>
            <a:r>
              <a:rPr lang="fi-FI" sz="1600" dirty="0" err="1"/>
              <a:t>frequencies</a:t>
            </a:r>
            <a:r>
              <a:rPr lang="fi-FI" sz="1600" dirty="0"/>
              <a:t>, </a:t>
            </a:r>
            <a:r>
              <a:rPr lang="fi-FI" sz="1600" dirty="0" err="1"/>
              <a:t>making</a:t>
            </a:r>
            <a:r>
              <a:rPr lang="fi-FI" sz="1600" dirty="0"/>
              <a:t> </a:t>
            </a:r>
            <a:r>
              <a:rPr lang="fi-FI" sz="1600" dirty="0" err="1"/>
              <a:t>the</a:t>
            </a:r>
            <a:r>
              <a:rPr lang="fi-FI" sz="1600" dirty="0"/>
              <a:t> ”</a:t>
            </a:r>
            <a:r>
              <a:rPr lang="fi-FI" sz="1600" dirty="0" err="1"/>
              <a:t>cleaned</a:t>
            </a:r>
            <a:r>
              <a:rPr lang="fi-FI" sz="1600" dirty="0"/>
              <a:t>” </a:t>
            </a:r>
            <a:r>
              <a:rPr lang="fi-FI" sz="1600" dirty="0" err="1"/>
              <a:t>speech</a:t>
            </a:r>
            <a:r>
              <a:rPr lang="fi-FI" sz="1600" dirty="0"/>
              <a:t> sound </a:t>
            </a:r>
            <a:r>
              <a:rPr lang="fi-FI" sz="1600" dirty="0" err="1"/>
              <a:t>unnatural</a:t>
            </a:r>
            <a:endParaRPr lang="fi-FI" sz="1600" dirty="0"/>
          </a:p>
        </p:txBody>
      </p:sp>
    </p:spTree>
    <p:extLst>
      <p:ext uri="{BB962C8B-B14F-4D97-AF65-F5344CB8AC3E}">
        <p14:creationId xmlns:p14="http://schemas.microsoft.com/office/powerpoint/2010/main" val="290622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and piano">
            <a:extLst>
              <a:ext uri="{FF2B5EF4-FFF2-40B4-BE49-F238E27FC236}">
                <a16:creationId xmlns:a16="http://schemas.microsoft.com/office/drawing/2014/main" id="{8821D03E-3338-E142-9076-1DC653009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863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CCAF7E05-B336-4580-F2D6-11D6EFEF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fi-FI" sz="3200" dirty="0" err="1">
                <a:solidFill>
                  <a:schemeClr val="bg1"/>
                </a:solidFill>
              </a:rPr>
              <a:t>Problem</a:t>
            </a:r>
            <a:r>
              <a:rPr lang="fi-FI" sz="3200" dirty="0">
                <a:solidFill>
                  <a:schemeClr val="bg1"/>
                </a:solidFill>
              </a:rPr>
              <a:t> </a:t>
            </a:r>
            <a:r>
              <a:rPr lang="fi-FI" sz="3200" dirty="0" err="1">
                <a:solidFill>
                  <a:schemeClr val="bg1"/>
                </a:solidFill>
              </a:rPr>
              <a:t>Statement</a:t>
            </a:r>
            <a:endParaRPr lang="fi-FI" sz="32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22AE287-83BF-1265-755E-9FC6F348E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023925" cy="3207258"/>
          </a:xfrm>
        </p:spPr>
        <p:txBody>
          <a:bodyPr anchor="t">
            <a:normAutofit/>
          </a:bodyPr>
          <a:lstStyle/>
          <a:p>
            <a:r>
              <a:rPr lang="fi-FI" sz="2000" dirty="0">
                <a:solidFill>
                  <a:schemeClr val="bg1"/>
                </a:solidFill>
              </a:rPr>
              <a:t>How to </a:t>
            </a:r>
            <a:r>
              <a:rPr lang="fi-FI" sz="2000" dirty="0" err="1">
                <a:solidFill>
                  <a:schemeClr val="bg1"/>
                </a:solidFill>
              </a:rPr>
              <a:t>remove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unwanted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noise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from</a:t>
            </a:r>
            <a:r>
              <a:rPr lang="fi-FI" sz="2000" dirty="0">
                <a:solidFill>
                  <a:schemeClr val="bg1"/>
                </a:solidFill>
              </a:rPr>
              <a:t> an audio </a:t>
            </a:r>
            <a:r>
              <a:rPr lang="fi-FI" sz="2000" dirty="0" err="1">
                <a:solidFill>
                  <a:schemeClr val="bg1"/>
                </a:solidFill>
              </a:rPr>
              <a:t>recording</a:t>
            </a:r>
            <a:r>
              <a:rPr lang="fi-FI" sz="2000" dirty="0">
                <a:solidFill>
                  <a:schemeClr val="bg1"/>
                </a:solidFill>
              </a:rPr>
              <a:t>?</a:t>
            </a:r>
          </a:p>
          <a:p>
            <a:r>
              <a:rPr lang="fi-FI" sz="2000" dirty="0" err="1">
                <a:solidFill>
                  <a:schemeClr val="bg1"/>
                </a:solidFill>
              </a:rPr>
              <a:t>Furthermore</a:t>
            </a:r>
            <a:r>
              <a:rPr lang="fi-FI" sz="2000" dirty="0">
                <a:solidFill>
                  <a:schemeClr val="bg1"/>
                </a:solidFill>
              </a:rPr>
              <a:t>: How to </a:t>
            </a:r>
            <a:r>
              <a:rPr lang="fi-FI" sz="2000" dirty="0" err="1">
                <a:solidFill>
                  <a:schemeClr val="bg1"/>
                </a:solidFill>
              </a:rPr>
              <a:t>make</a:t>
            </a:r>
            <a:r>
              <a:rPr lang="fi-FI" sz="2000" dirty="0">
                <a:solidFill>
                  <a:schemeClr val="bg1"/>
                </a:solidFill>
              </a:rPr>
              <a:t> a </a:t>
            </a:r>
            <a:r>
              <a:rPr lang="fi-FI" sz="2000" dirty="0" err="1">
                <a:solidFill>
                  <a:schemeClr val="bg1"/>
                </a:solidFill>
              </a:rPr>
              <a:t>recording</a:t>
            </a:r>
            <a:r>
              <a:rPr lang="fi-FI" sz="2000" dirty="0">
                <a:solidFill>
                  <a:schemeClr val="bg1"/>
                </a:solidFill>
              </a:rPr>
              <a:t> of a </a:t>
            </a:r>
            <a:r>
              <a:rPr lang="fi-FI" sz="2000" dirty="0" err="1">
                <a:solidFill>
                  <a:schemeClr val="bg1"/>
                </a:solidFill>
              </a:rPr>
              <a:t>speech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with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high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background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noise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more</a:t>
            </a:r>
            <a:r>
              <a:rPr lang="fi-FI" sz="2000" dirty="0">
                <a:solidFill>
                  <a:schemeClr val="bg1"/>
                </a:solidFill>
              </a:rPr>
              <a:t> </a:t>
            </a:r>
            <a:r>
              <a:rPr lang="fi-FI" sz="2000" dirty="0" err="1">
                <a:solidFill>
                  <a:schemeClr val="bg1"/>
                </a:solidFill>
              </a:rPr>
              <a:t>intelligible</a:t>
            </a:r>
            <a:r>
              <a:rPr lang="fi-FI" sz="20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39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CBD549A-5115-8E61-998B-EE1C9023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265"/>
            <a:ext cx="5791199" cy="1401183"/>
          </a:xfrm>
        </p:spPr>
        <p:txBody>
          <a:bodyPr anchor="t">
            <a:normAutofit/>
          </a:bodyPr>
          <a:lstStyle/>
          <a:p>
            <a:r>
              <a:rPr lang="fi-FI" sz="3200" dirty="0"/>
              <a:t>Sound </a:t>
            </a:r>
            <a:r>
              <a:rPr lang="fi-FI" sz="3200" dirty="0" err="1"/>
              <a:t>signals</a:t>
            </a:r>
            <a:endParaRPr lang="fi-FI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B835CC5-809D-9458-B773-DA3E21793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2046983"/>
            <a:ext cx="6896473" cy="3939871"/>
          </a:xfrm>
        </p:spPr>
        <p:txBody>
          <a:bodyPr>
            <a:normAutofit/>
          </a:bodyPr>
          <a:lstStyle/>
          <a:p>
            <a:r>
              <a:rPr lang="fi-FI" sz="2000" dirty="0"/>
              <a:t>Sound, in general, is a [</a:t>
            </a:r>
            <a:r>
              <a:rPr lang="fi-FI" sz="2000" dirty="0" err="1"/>
              <a:t>longitudinal</a:t>
            </a:r>
            <a:r>
              <a:rPr lang="fi-FI" sz="2000" dirty="0"/>
              <a:t>] </a:t>
            </a:r>
            <a:r>
              <a:rPr lang="fi-FI" sz="2000" dirty="0" err="1"/>
              <a:t>wave</a:t>
            </a:r>
            <a:r>
              <a:rPr lang="fi-FI" sz="2000" dirty="0"/>
              <a:t> </a:t>
            </a:r>
            <a:r>
              <a:rPr lang="fi-FI" sz="2000" dirty="0" err="1"/>
              <a:t>travelling</a:t>
            </a:r>
            <a:r>
              <a:rPr lang="fi-FI" sz="2000" dirty="0"/>
              <a:t> in a medium (</a:t>
            </a:r>
            <a:r>
              <a:rPr lang="fi-FI" sz="2000" dirty="0" err="1"/>
              <a:t>such</a:t>
            </a:r>
            <a:r>
              <a:rPr lang="fi-FI" sz="2000" dirty="0"/>
              <a:t> as air)</a:t>
            </a:r>
          </a:p>
          <a:p>
            <a:r>
              <a:rPr lang="fi-FI" sz="2000" dirty="0"/>
              <a:t>Sound </a:t>
            </a:r>
            <a:r>
              <a:rPr lang="fi-FI" sz="2000" dirty="0" err="1"/>
              <a:t>waves</a:t>
            </a:r>
            <a:r>
              <a:rPr lang="fi-FI" sz="2000" dirty="0"/>
              <a:t> </a:t>
            </a:r>
            <a:r>
              <a:rPr lang="fi-FI" sz="2000" dirty="0" err="1"/>
              <a:t>are</a:t>
            </a:r>
            <a:r>
              <a:rPr lang="fi-FI" sz="2000" dirty="0"/>
              <a:t> </a:t>
            </a:r>
            <a:r>
              <a:rPr lang="fi-FI" sz="2000" dirty="0" err="1"/>
              <a:t>created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object</a:t>
            </a:r>
            <a:r>
              <a:rPr lang="fi-FI" sz="2000" dirty="0"/>
              <a:t> </a:t>
            </a:r>
            <a:r>
              <a:rPr lang="fi-FI" sz="2000" dirty="0" err="1"/>
              <a:t>vibrations</a:t>
            </a:r>
            <a:r>
              <a:rPr lang="fi-FI" sz="2000" dirty="0"/>
              <a:t>, </a:t>
            </a:r>
            <a:r>
              <a:rPr lang="fi-FI" sz="2000" dirty="0" err="1"/>
              <a:t>which</a:t>
            </a:r>
            <a:r>
              <a:rPr lang="fi-FI" sz="2000" dirty="0"/>
              <a:t> </a:t>
            </a:r>
            <a:r>
              <a:rPr lang="fi-FI" sz="2000" dirty="0" err="1"/>
              <a:t>then</a:t>
            </a:r>
            <a:r>
              <a:rPr lang="fi-FI" sz="2000" dirty="0"/>
              <a:t> </a:t>
            </a:r>
            <a:r>
              <a:rPr lang="fi-FI" sz="2000" dirty="0" err="1"/>
              <a:t>create</a:t>
            </a:r>
            <a:r>
              <a:rPr lang="fi-FI" sz="2000" dirty="0"/>
              <a:t> </a:t>
            </a:r>
            <a:r>
              <a:rPr lang="fi-FI" sz="2000" dirty="0" err="1"/>
              <a:t>changes</a:t>
            </a:r>
            <a:r>
              <a:rPr lang="fi-FI" sz="2000" dirty="0"/>
              <a:t> in </a:t>
            </a:r>
            <a:r>
              <a:rPr lang="fi-FI" sz="2000" dirty="0" err="1"/>
              <a:t>pressure</a:t>
            </a:r>
            <a:r>
              <a:rPr lang="fi-FI" sz="2000" dirty="0"/>
              <a:t> to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surrounding</a:t>
            </a:r>
            <a:r>
              <a:rPr lang="fi-FI" sz="2000" dirty="0"/>
              <a:t> </a:t>
            </a:r>
            <a:r>
              <a:rPr lang="fi-FI" sz="2000" dirty="0" err="1"/>
              <a:t>particles</a:t>
            </a:r>
            <a:endParaRPr lang="fi-FI" sz="2000" dirty="0"/>
          </a:p>
          <a:p>
            <a:pPr lvl="1"/>
            <a:r>
              <a:rPr lang="fi-FI" sz="1800" i="1" dirty="0"/>
              <a:t>f </a:t>
            </a:r>
            <a:r>
              <a:rPr lang="fi-FI" sz="1800" dirty="0"/>
              <a:t>≈ 20 Hz – 20 kHz</a:t>
            </a:r>
          </a:p>
          <a:p>
            <a:pPr lvl="1"/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bigger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pressure</a:t>
            </a:r>
            <a:r>
              <a:rPr lang="fi-FI" sz="1800" dirty="0"/>
              <a:t> </a:t>
            </a:r>
            <a:r>
              <a:rPr lang="fi-FI" sz="1800" dirty="0" err="1"/>
              <a:t>change</a:t>
            </a:r>
            <a:r>
              <a:rPr lang="fi-FI" sz="1800" dirty="0"/>
              <a:t>,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bigger</a:t>
            </a:r>
            <a:r>
              <a:rPr lang="fi-FI" sz="1800" dirty="0"/>
              <a:t> </a:t>
            </a:r>
            <a:r>
              <a:rPr lang="fi-FI" sz="1800" dirty="0" err="1"/>
              <a:t>the</a:t>
            </a:r>
            <a:r>
              <a:rPr lang="fi-FI" sz="1800" dirty="0"/>
              <a:t> </a:t>
            </a:r>
            <a:r>
              <a:rPr lang="fi-FI" sz="1800" dirty="0" err="1"/>
              <a:t>volume</a:t>
            </a:r>
            <a:r>
              <a:rPr lang="fi-FI" sz="1800" dirty="0"/>
              <a:t> of sound</a:t>
            </a:r>
          </a:p>
          <a:p>
            <a:pPr lvl="2"/>
            <a:r>
              <a:rPr lang="fi-FI" sz="1800" dirty="0" err="1"/>
              <a:t>Static</a:t>
            </a:r>
            <a:r>
              <a:rPr lang="fi-FI" sz="1800" dirty="0"/>
              <a:t> air </a:t>
            </a:r>
            <a:r>
              <a:rPr lang="fi-FI" sz="1800" dirty="0" err="1"/>
              <a:t>pressure</a:t>
            </a:r>
            <a:r>
              <a:rPr lang="fi-FI" sz="1800" dirty="0"/>
              <a:t> = 101 300 Pa</a:t>
            </a:r>
          </a:p>
          <a:p>
            <a:pPr lvl="3"/>
            <a:r>
              <a:rPr lang="fi-FI" dirty="0" err="1"/>
              <a:t>Pressure</a:t>
            </a:r>
            <a:r>
              <a:rPr lang="fi-FI" dirty="0"/>
              <a:t> </a:t>
            </a:r>
            <a:r>
              <a:rPr lang="fi-FI" dirty="0" err="1"/>
              <a:t>changes</a:t>
            </a:r>
            <a:r>
              <a:rPr lang="fi-FI" dirty="0"/>
              <a:t> </a:t>
            </a:r>
            <a:r>
              <a:rPr lang="fi-FI" dirty="0" err="1"/>
              <a:t>observed</a:t>
            </a:r>
            <a:r>
              <a:rPr lang="fi-FI" dirty="0"/>
              <a:t> in </a:t>
            </a:r>
            <a:r>
              <a:rPr lang="fi-FI" dirty="0" err="1"/>
              <a:t>habitat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usually</a:t>
            </a:r>
            <a:r>
              <a:rPr lang="fi-FI" dirty="0"/>
              <a:t> </a:t>
            </a:r>
            <a:r>
              <a:rPr lang="fi-FI" dirty="0" err="1"/>
              <a:t>between</a:t>
            </a:r>
            <a:r>
              <a:rPr lang="fi-FI" dirty="0"/>
              <a:t> 20*10^-6 Pa (0 dB) and 20 Pa (120 dB)</a:t>
            </a:r>
          </a:p>
          <a:p>
            <a:r>
              <a:rPr lang="fi-FI" sz="2000" dirty="0"/>
              <a:t>Sound </a:t>
            </a:r>
            <a:r>
              <a:rPr lang="fi-FI" sz="2000" dirty="0" err="1"/>
              <a:t>waves</a:t>
            </a:r>
            <a:r>
              <a:rPr lang="fi-FI" sz="2000" dirty="0"/>
              <a:t> </a:t>
            </a:r>
            <a:r>
              <a:rPr lang="fi-FI" sz="2000" dirty="0" err="1"/>
              <a:t>carry</a:t>
            </a:r>
            <a:r>
              <a:rPr lang="fi-FI" sz="2000" dirty="0"/>
              <a:t> </a:t>
            </a:r>
            <a:r>
              <a:rPr lang="fi-FI" sz="2000" dirty="0" err="1"/>
              <a:t>initial</a:t>
            </a:r>
            <a:r>
              <a:rPr lang="fi-FI" sz="2000" dirty="0"/>
              <a:t> </a:t>
            </a:r>
            <a:r>
              <a:rPr lang="fi-FI" sz="2000" dirty="0" err="1"/>
              <a:t>energy</a:t>
            </a:r>
            <a:r>
              <a:rPr lang="fi-FI" sz="2000" dirty="0"/>
              <a:t> </a:t>
            </a:r>
            <a:r>
              <a:rPr lang="fi-FI" sz="2000" dirty="0" err="1"/>
              <a:t>provided</a:t>
            </a:r>
            <a:r>
              <a:rPr lang="fi-FI" sz="2000" dirty="0"/>
              <a:t> </a:t>
            </a:r>
            <a:r>
              <a:rPr lang="fi-FI" sz="2000" dirty="0" err="1"/>
              <a:t>by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source</a:t>
            </a:r>
            <a:r>
              <a:rPr lang="fi-FI" sz="2000" dirty="0"/>
              <a:t> into </a:t>
            </a:r>
            <a:r>
              <a:rPr lang="fi-FI" sz="2000" dirty="0" err="1"/>
              <a:t>multiple</a:t>
            </a:r>
            <a:r>
              <a:rPr lang="fi-FI" sz="2000" dirty="0"/>
              <a:t> </a:t>
            </a:r>
            <a:r>
              <a:rPr lang="fi-FI" sz="2000" dirty="0" err="1"/>
              <a:t>directions</a:t>
            </a:r>
            <a:r>
              <a:rPr lang="fi-FI" sz="2000" dirty="0"/>
              <a:t>, </a:t>
            </a:r>
            <a:r>
              <a:rPr lang="fi-FI" sz="2000" dirty="0" err="1"/>
              <a:t>mitigating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intensity</a:t>
            </a:r>
            <a:r>
              <a:rPr lang="fi-FI" sz="2000" dirty="0"/>
              <a:t> of </a:t>
            </a:r>
            <a:r>
              <a:rPr lang="fi-FI" sz="2000" dirty="0" err="1"/>
              <a:t>the</a:t>
            </a:r>
            <a:r>
              <a:rPr lang="fi-FI" sz="2000" dirty="0"/>
              <a:t> sound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further</a:t>
            </a:r>
            <a:r>
              <a:rPr lang="fi-FI" sz="2000" dirty="0"/>
              <a:t> it </a:t>
            </a:r>
            <a:r>
              <a:rPr lang="fi-FI" sz="2000" dirty="0" err="1"/>
              <a:t>moves</a:t>
            </a:r>
            <a:r>
              <a:rPr lang="fi-FI" sz="2000" dirty="0"/>
              <a:t> </a:t>
            </a:r>
            <a:r>
              <a:rPr lang="fi-FI" sz="2000" dirty="0" err="1"/>
              <a:t>from</a:t>
            </a:r>
            <a:r>
              <a:rPr lang="fi-FI" sz="2000" dirty="0"/>
              <a:t> </a:t>
            </a:r>
            <a:r>
              <a:rPr lang="fi-FI" sz="2000" dirty="0" err="1"/>
              <a:t>the</a:t>
            </a:r>
            <a:r>
              <a:rPr lang="fi-FI" sz="2000" dirty="0"/>
              <a:t> </a:t>
            </a:r>
            <a:r>
              <a:rPr lang="fi-FI" sz="2000" dirty="0" err="1"/>
              <a:t>source</a:t>
            </a:r>
            <a:endParaRPr lang="fi-FI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8BC164-E230-753F-2C7E-B4EE7BA7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8086" y="0"/>
            <a:ext cx="4803913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kstiruutu 4">
            <a:extLst>
              <a:ext uri="{FF2B5EF4-FFF2-40B4-BE49-F238E27FC236}">
                <a16:creationId xmlns:a16="http://schemas.microsoft.com/office/drawing/2014/main" id="{B8361B49-3280-7E43-196D-D6A16F8F2707}"/>
              </a:ext>
            </a:extLst>
          </p:cNvPr>
          <p:cNvSpPr txBox="1"/>
          <p:nvPr/>
        </p:nvSpPr>
        <p:spPr>
          <a:xfrm>
            <a:off x="0" y="6211669"/>
            <a:ext cx="73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/>
              <a:t>References</a:t>
            </a:r>
            <a:r>
              <a:rPr lang="fi-FI" sz="1200" dirty="0"/>
              <a:t>:</a:t>
            </a:r>
            <a:br>
              <a:rPr lang="fi-FI" sz="1200" dirty="0"/>
            </a:br>
            <a:r>
              <a:rPr lang="fi-FI" sz="1200" dirty="0"/>
              <a:t>Hongisto, V. (2022). Rakennusakustiikka ja meluntorjunta. (Building </a:t>
            </a:r>
            <a:r>
              <a:rPr lang="fi-FI" sz="1200" dirty="0" err="1"/>
              <a:t>acoustics</a:t>
            </a:r>
            <a:r>
              <a:rPr lang="fi-FI" sz="1200" dirty="0"/>
              <a:t> and </a:t>
            </a:r>
            <a:r>
              <a:rPr lang="fi-FI" sz="1200" dirty="0" err="1"/>
              <a:t>noise</a:t>
            </a:r>
            <a:r>
              <a:rPr lang="fi-FI" sz="1200" dirty="0"/>
              <a:t> </a:t>
            </a:r>
            <a:r>
              <a:rPr lang="fi-FI" sz="1200" dirty="0" err="1"/>
              <a:t>control</a:t>
            </a:r>
            <a:r>
              <a:rPr lang="fi-FI" sz="1200" dirty="0"/>
              <a:t>)</a:t>
            </a:r>
          </a:p>
          <a:p>
            <a:r>
              <a:rPr lang="fi-FI" sz="1200" dirty="0"/>
              <a:t>Zola, A. (</a:t>
            </a:r>
            <a:r>
              <a:rPr lang="fi-FI" sz="1200" dirty="0" err="1"/>
              <a:t>s.a</a:t>
            </a:r>
            <a:r>
              <a:rPr lang="fi-FI" sz="1200" dirty="0"/>
              <a:t>.). </a:t>
            </a:r>
            <a:r>
              <a:rPr lang="fi-FI" sz="1200" dirty="0" err="1"/>
              <a:t>What</a:t>
            </a:r>
            <a:r>
              <a:rPr lang="fi-FI" sz="1200" dirty="0"/>
              <a:t> is a sound </a:t>
            </a:r>
            <a:r>
              <a:rPr lang="fi-FI" sz="1200" dirty="0" err="1"/>
              <a:t>wave</a:t>
            </a:r>
            <a:r>
              <a:rPr lang="fi-FI" sz="1200" dirty="0"/>
              <a:t>? </a:t>
            </a:r>
            <a:r>
              <a:rPr lang="fi-FI" sz="1200" dirty="0" err="1"/>
              <a:t>Available</a:t>
            </a:r>
            <a:r>
              <a:rPr lang="fi-FI" sz="1200" dirty="0"/>
              <a:t>: https://www.techtarget.com/whatis/definition/sound-wave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7A08528D-2E98-02BF-34A4-DF05A881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193" y="2539448"/>
            <a:ext cx="4803912" cy="201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776D29F-0A2C-4F75-8582-7C7DFCBD1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7843D8A2-AB08-DEEF-1D97-BF39BFD1B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fi-FI" sz="7200">
                <a:solidFill>
                  <a:schemeClr val="bg1"/>
                </a:solidFill>
              </a:rPr>
              <a:t>Related Solutions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0A8902E-4914-8965-D4D7-2FE944317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14180"/>
            <a:ext cx="4377793" cy="1594508"/>
          </a:xfrm>
        </p:spPr>
        <p:txBody>
          <a:bodyPr>
            <a:normAutofit/>
          </a:bodyPr>
          <a:lstStyle/>
          <a:p>
            <a:pPr algn="l"/>
            <a:r>
              <a:rPr lang="fi-FI">
                <a:solidFill>
                  <a:schemeClr val="bg1"/>
                </a:solidFill>
              </a:rPr>
              <a:t>Audio denoising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36565C60-CC94-E4EE-A0ED-31F646CA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" r="2111"/>
          <a:stretch/>
        </p:blipFill>
        <p:spPr>
          <a:xfrm>
            <a:off x="5682343" y="1"/>
            <a:ext cx="6509657" cy="6857999"/>
          </a:xfrm>
          <a:custGeom>
            <a:avLst/>
            <a:gdLst/>
            <a:ahLst/>
            <a:cxnLst/>
            <a:rect l="l" t="t" r="r" b="b"/>
            <a:pathLst>
              <a:path w="650965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0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3" y="528850"/>
                  <a:pt x="335480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2" y="612658"/>
                </a:lnTo>
                <a:cubicBezTo>
                  <a:pt x="358987" y="604728"/>
                  <a:pt x="357230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8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5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509657" y="0"/>
                </a:lnTo>
                <a:lnTo>
                  <a:pt x="650965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0" y="6796804"/>
                </a:lnTo>
                <a:cubicBezTo>
                  <a:pt x="32161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5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7" y="6463490"/>
                </a:cubicBezTo>
                <a:cubicBezTo>
                  <a:pt x="116556" y="6431292"/>
                  <a:pt x="131034" y="6400429"/>
                  <a:pt x="146086" y="6363664"/>
                </a:cubicBezTo>
                <a:cubicBezTo>
                  <a:pt x="142275" y="6350899"/>
                  <a:pt x="131986" y="6331277"/>
                  <a:pt x="131034" y="6311084"/>
                </a:cubicBezTo>
                <a:cubicBezTo>
                  <a:pt x="127795" y="6246121"/>
                  <a:pt x="145513" y="6185351"/>
                  <a:pt x="173518" y="6127247"/>
                </a:cubicBezTo>
                <a:cubicBezTo>
                  <a:pt x="181899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5" y="6056948"/>
                </a:cubicBezTo>
                <a:cubicBezTo>
                  <a:pt x="243432" y="6050282"/>
                  <a:pt x="242863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1" y="5900735"/>
                  <a:pt x="264200" y="5897114"/>
                </a:cubicBezTo>
                <a:cubicBezTo>
                  <a:pt x="268199" y="5891590"/>
                  <a:pt x="274295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8" y="5779191"/>
                  <a:pt x="299823" y="5771953"/>
                  <a:pt x="302870" y="5765474"/>
                </a:cubicBezTo>
                <a:cubicBezTo>
                  <a:pt x="305728" y="5759378"/>
                  <a:pt x="310683" y="5754234"/>
                  <a:pt x="313730" y="5748136"/>
                </a:cubicBezTo>
                <a:cubicBezTo>
                  <a:pt x="321920" y="5731564"/>
                  <a:pt x="329541" y="5714607"/>
                  <a:pt x="338685" y="5695178"/>
                </a:cubicBezTo>
                <a:cubicBezTo>
                  <a:pt x="321541" y="5684320"/>
                  <a:pt x="331257" y="5669647"/>
                  <a:pt x="339447" y="5651360"/>
                </a:cubicBezTo>
                <a:cubicBezTo>
                  <a:pt x="347830" y="5632691"/>
                  <a:pt x="350497" y="5611164"/>
                  <a:pt x="353545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5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2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2" y="4346201"/>
                  <a:pt x="391265" y="4340674"/>
                  <a:pt x="392218" y="4335722"/>
                </a:cubicBezTo>
                <a:cubicBezTo>
                  <a:pt x="401743" y="4281810"/>
                  <a:pt x="387838" y="4231324"/>
                  <a:pt x="369547" y="4181603"/>
                </a:cubicBezTo>
                <a:cubicBezTo>
                  <a:pt x="367643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6" y="4078159"/>
                  <a:pt x="348211" y="4040058"/>
                  <a:pt x="331447" y="4003861"/>
                </a:cubicBezTo>
                <a:cubicBezTo>
                  <a:pt x="314494" y="3967091"/>
                  <a:pt x="300203" y="3932993"/>
                  <a:pt x="317349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3" y="3799258"/>
                  <a:pt x="307443" y="3784397"/>
                </a:cubicBezTo>
                <a:cubicBezTo>
                  <a:pt x="307443" y="3744770"/>
                  <a:pt x="297345" y="3709529"/>
                  <a:pt x="276771" y="3675238"/>
                </a:cubicBezTo>
                <a:cubicBezTo>
                  <a:pt x="268770" y="3661899"/>
                  <a:pt x="274106" y="3641134"/>
                  <a:pt x="272009" y="3623799"/>
                </a:cubicBezTo>
                <a:cubicBezTo>
                  <a:pt x="269533" y="3605509"/>
                  <a:pt x="267247" y="3586653"/>
                  <a:pt x="261720" y="3569124"/>
                </a:cubicBezTo>
                <a:cubicBezTo>
                  <a:pt x="247243" y="3523785"/>
                  <a:pt x="230859" y="3479015"/>
                  <a:pt x="215618" y="3433866"/>
                </a:cubicBezTo>
                <a:cubicBezTo>
                  <a:pt x="203045" y="3396719"/>
                  <a:pt x="212951" y="3360139"/>
                  <a:pt x="218286" y="3323372"/>
                </a:cubicBezTo>
                <a:cubicBezTo>
                  <a:pt x="221715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5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5" y="2966742"/>
                  <a:pt x="144560" y="2940455"/>
                  <a:pt x="128366" y="2910353"/>
                </a:cubicBezTo>
                <a:cubicBezTo>
                  <a:pt x="117318" y="2889587"/>
                  <a:pt x="109126" y="2866918"/>
                  <a:pt x="102268" y="2844248"/>
                </a:cubicBezTo>
                <a:cubicBezTo>
                  <a:pt x="93313" y="2813958"/>
                  <a:pt x="87978" y="2782716"/>
                  <a:pt x="79216" y="2752235"/>
                </a:cubicBezTo>
                <a:cubicBezTo>
                  <a:pt x="66072" y="2706131"/>
                  <a:pt x="55785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1" y="2360933"/>
                </a:cubicBezTo>
                <a:cubicBezTo>
                  <a:pt x="28541" y="2356744"/>
                  <a:pt x="36543" y="2344741"/>
                  <a:pt x="37877" y="2335405"/>
                </a:cubicBezTo>
                <a:cubicBezTo>
                  <a:pt x="41877" y="2307402"/>
                  <a:pt x="35971" y="2281683"/>
                  <a:pt x="23017" y="2254633"/>
                </a:cubicBezTo>
                <a:cubicBezTo>
                  <a:pt x="10824" y="2229296"/>
                  <a:pt x="12158" y="2197670"/>
                  <a:pt x="7395" y="2168903"/>
                </a:cubicBezTo>
                <a:cubicBezTo>
                  <a:pt x="5680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4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68" y="1851709"/>
                  <a:pt x="52545" y="1813610"/>
                  <a:pt x="68738" y="1768838"/>
                </a:cubicBezTo>
                <a:cubicBezTo>
                  <a:pt x="85886" y="1721785"/>
                  <a:pt x="112174" y="1676253"/>
                  <a:pt x="104363" y="1623675"/>
                </a:cubicBezTo>
                <a:cubicBezTo>
                  <a:pt x="99601" y="1591859"/>
                  <a:pt x="88551" y="1561189"/>
                  <a:pt x="81882" y="1529563"/>
                </a:cubicBezTo>
                <a:cubicBezTo>
                  <a:pt x="79597" y="1518324"/>
                  <a:pt x="79978" y="1505751"/>
                  <a:pt x="82264" y="1494509"/>
                </a:cubicBezTo>
                <a:cubicBezTo>
                  <a:pt x="92743" y="1440216"/>
                  <a:pt x="94266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6" y="1151600"/>
                </a:cubicBezTo>
                <a:cubicBezTo>
                  <a:pt x="100553" y="1134834"/>
                  <a:pt x="96553" y="1114449"/>
                  <a:pt x="98077" y="1095972"/>
                </a:cubicBezTo>
                <a:cubicBezTo>
                  <a:pt x="99409" y="1078826"/>
                  <a:pt x="99981" y="1061298"/>
                  <a:pt x="104363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3" y="949281"/>
                  <a:pt x="103219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6" y="694576"/>
                </a:cubicBezTo>
                <a:cubicBezTo>
                  <a:pt x="102268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2" y="531310"/>
                  <a:pt x="114080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6" y="340425"/>
                  <a:pt x="88551" y="300800"/>
                  <a:pt x="84930" y="261173"/>
                </a:cubicBezTo>
                <a:cubicBezTo>
                  <a:pt x="84168" y="252600"/>
                  <a:pt x="88933" y="243648"/>
                  <a:pt x="89313" y="234883"/>
                </a:cubicBezTo>
                <a:cubicBezTo>
                  <a:pt x="90266" y="207450"/>
                  <a:pt x="90457" y="180017"/>
                  <a:pt x="91026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8" y="85336"/>
                  <a:pt x="98077" y="66857"/>
                  <a:pt x="83217" y="47806"/>
                </a:cubicBezTo>
                <a:cubicBezTo>
                  <a:pt x="77453" y="40471"/>
                  <a:pt x="73691" y="32636"/>
                  <a:pt x="71206" y="24480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4D41903-2C9D-4F9E-AA1F-6161F8A6F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6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E4574B5-C90E-412D-BAB0-B9F483290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4098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3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0D30E69-293E-35A1-EBB4-BAA8EF7F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26" y="661611"/>
            <a:ext cx="6140449" cy="1323439"/>
          </a:xfrm>
        </p:spPr>
        <p:txBody>
          <a:bodyPr anchor="t">
            <a:normAutofit/>
          </a:bodyPr>
          <a:lstStyle/>
          <a:p>
            <a:r>
              <a:rPr lang="fi-FI" sz="4000" dirty="0" err="1">
                <a:solidFill>
                  <a:schemeClr val="bg1"/>
                </a:solidFill>
              </a:rPr>
              <a:t>Denoising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r>
              <a:rPr lang="fi-FI" sz="4000" dirty="0" err="1">
                <a:solidFill>
                  <a:schemeClr val="bg1"/>
                </a:solidFill>
              </a:rPr>
              <a:t>with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br>
              <a:rPr lang="fi-FI" sz="4000" dirty="0">
                <a:solidFill>
                  <a:schemeClr val="bg1"/>
                </a:solidFill>
              </a:rPr>
            </a:br>
            <a:r>
              <a:rPr lang="fi-FI" sz="4000" dirty="0">
                <a:solidFill>
                  <a:schemeClr val="bg1"/>
                </a:solidFill>
              </a:rPr>
              <a:t>MATLAB and Python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D4666DF-FF15-A43A-D3A1-9FF0D0A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25" y="2107140"/>
            <a:ext cx="6140449" cy="2862288"/>
          </a:xfrm>
        </p:spPr>
        <p:txBody>
          <a:bodyPr>
            <a:normAutofit fontScale="92500" lnSpcReduction="10000"/>
          </a:bodyPr>
          <a:lstStyle/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MATLAB and Python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have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libraries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that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offer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functions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and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filters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perform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relatively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easy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scripting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More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advanced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scripts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can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also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be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found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as open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source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Different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methods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of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signals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:</a:t>
            </a:r>
          </a:p>
          <a:p>
            <a:pPr lvl="1"/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Filter-based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endParaRPr lang="fi-FI" sz="20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Wavelet-based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endParaRPr lang="fi-FI" sz="20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Deep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learning-based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endParaRPr lang="fi-FI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92FB85C8-7B96-41DE-1A15-AE533388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62942871-E7DE-AC34-B176-D4DED2DFDDA0}"/>
              </a:ext>
            </a:extLst>
          </p:cNvPr>
          <p:cNvSpPr txBox="1"/>
          <p:nvPr/>
        </p:nvSpPr>
        <p:spPr>
          <a:xfrm>
            <a:off x="-66048" y="4790362"/>
            <a:ext cx="73741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bg1"/>
                </a:solidFill>
              </a:rPr>
              <a:t>References</a:t>
            </a:r>
            <a:r>
              <a:rPr lang="fi-FI" sz="1200" dirty="0">
                <a:solidFill>
                  <a:schemeClr val="bg1"/>
                </a:solidFill>
              </a:rPr>
              <a:t>:</a:t>
            </a:r>
          </a:p>
          <a:p>
            <a:r>
              <a:rPr lang="fi-FI" sz="1200" dirty="0" err="1">
                <a:solidFill>
                  <a:schemeClr val="bg1"/>
                </a:solidFill>
              </a:rPr>
              <a:t>AskPython</a:t>
            </a:r>
            <a:r>
              <a:rPr lang="fi-FI" sz="1200" dirty="0">
                <a:solidFill>
                  <a:schemeClr val="bg1"/>
                </a:solidFill>
              </a:rPr>
              <a:t> (s. a.). </a:t>
            </a:r>
            <a:r>
              <a:rPr lang="fi-FI" sz="1200" dirty="0" err="1">
                <a:solidFill>
                  <a:schemeClr val="bg1"/>
                </a:solidFill>
              </a:rPr>
              <a:t>Denoising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Images</a:t>
            </a:r>
            <a:r>
              <a:rPr lang="fi-FI" sz="1200" dirty="0">
                <a:solidFill>
                  <a:schemeClr val="bg1"/>
                </a:solidFill>
              </a:rPr>
              <a:t> in Python – A </a:t>
            </a:r>
            <a:r>
              <a:rPr lang="fi-FI" sz="1200" dirty="0" err="1">
                <a:solidFill>
                  <a:schemeClr val="bg1"/>
                </a:solidFill>
              </a:rPr>
              <a:t>Step</a:t>
            </a:r>
            <a:r>
              <a:rPr lang="fi-FI" sz="1200" dirty="0">
                <a:solidFill>
                  <a:schemeClr val="bg1"/>
                </a:solidFill>
              </a:rPr>
              <a:t>-By-</a:t>
            </a:r>
            <a:r>
              <a:rPr lang="fi-FI" sz="1200" dirty="0" err="1">
                <a:solidFill>
                  <a:schemeClr val="bg1"/>
                </a:solidFill>
              </a:rPr>
              <a:t>Step</a:t>
            </a:r>
            <a:r>
              <a:rPr lang="fi-FI" sz="1200" dirty="0">
                <a:solidFill>
                  <a:schemeClr val="bg1"/>
                </a:solidFill>
              </a:rPr>
              <a:t> Guide.</a:t>
            </a:r>
          </a:p>
          <a:p>
            <a:r>
              <a:rPr lang="fi-FI" sz="1200" dirty="0">
                <a:solidFill>
                  <a:schemeClr val="bg1"/>
                </a:solidFill>
                <a:hlinkClick r:id="rId3"/>
              </a:rPr>
              <a:t>https://www.askpython.com/python/examples/denoising-images-in-python</a:t>
            </a:r>
            <a:endParaRPr lang="fi-FI" sz="1200" dirty="0">
              <a:solidFill>
                <a:schemeClr val="bg1"/>
              </a:solidFill>
            </a:endParaRPr>
          </a:p>
          <a:p>
            <a:endParaRPr lang="fi-FI" sz="1200" dirty="0">
              <a:solidFill>
                <a:schemeClr val="bg1"/>
              </a:solidFill>
            </a:endParaRPr>
          </a:p>
          <a:p>
            <a:r>
              <a:rPr lang="fi-FI" sz="1200" dirty="0" err="1">
                <a:solidFill>
                  <a:schemeClr val="bg1"/>
                </a:solidFill>
              </a:rPr>
              <a:t>MathWorks</a:t>
            </a:r>
            <a:r>
              <a:rPr lang="fi-FI" sz="1200" dirty="0">
                <a:solidFill>
                  <a:schemeClr val="bg1"/>
                </a:solidFill>
              </a:rPr>
              <a:t> (s. a.). </a:t>
            </a:r>
            <a:r>
              <a:rPr lang="fi-FI" sz="1200" dirty="0" err="1">
                <a:solidFill>
                  <a:schemeClr val="bg1"/>
                </a:solidFill>
              </a:rPr>
              <a:t>What</a:t>
            </a:r>
            <a:r>
              <a:rPr lang="fi-FI" sz="1200" dirty="0">
                <a:solidFill>
                  <a:schemeClr val="bg1"/>
                </a:solidFill>
              </a:rPr>
              <a:t> is </a:t>
            </a:r>
            <a:r>
              <a:rPr lang="fi-FI" sz="1200" dirty="0" err="1">
                <a:solidFill>
                  <a:schemeClr val="bg1"/>
                </a:solidFill>
              </a:rPr>
              <a:t>Denoising</a:t>
            </a:r>
            <a:r>
              <a:rPr lang="fi-FI" sz="1200" dirty="0">
                <a:solidFill>
                  <a:schemeClr val="bg1"/>
                </a:solidFill>
              </a:rPr>
              <a:t>?</a:t>
            </a:r>
          </a:p>
          <a:p>
            <a:r>
              <a:rPr lang="fi-FI" sz="1200" dirty="0">
                <a:solidFill>
                  <a:schemeClr val="bg1"/>
                </a:solidFill>
                <a:hlinkClick r:id="rId4"/>
              </a:rPr>
              <a:t>https://se.mathworks.com/discovery/denoising.html</a:t>
            </a:r>
            <a:endParaRPr lang="fi-FI" sz="1200" dirty="0">
              <a:solidFill>
                <a:schemeClr val="bg1"/>
              </a:solidFill>
            </a:endParaRPr>
          </a:p>
          <a:p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>
                <a:solidFill>
                  <a:schemeClr val="bg1"/>
                </a:solidFill>
              </a:rPr>
              <a:t>MATLAB Solutions (2021). </a:t>
            </a:r>
            <a:r>
              <a:rPr lang="en-US" sz="1200" dirty="0">
                <a:solidFill>
                  <a:schemeClr val="bg1"/>
                </a:solidFill>
              </a:rPr>
              <a:t>Noise removal from Noisy Audio signal using filters in MATLAB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>
                <a:solidFill>
                  <a:schemeClr val="bg1"/>
                </a:solidFill>
                <a:hlinkClick r:id="rId5"/>
              </a:rPr>
              <a:t>https://www.youtube.com/watch?v=QC0Pl8sirXU</a:t>
            </a:r>
            <a:endParaRPr lang="fi-FI" sz="1200" dirty="0">
              <a:solidFill>
                <a:schemeClr val="bg1"/>
              </a:solidFill>
            </a:endParaRPr>
          </a:p>
          <a:p>
            <a:endParaRPr lang="fi-FI" sz="1200" dirty="0">
              <a:solidFill>
                <a:schemeClr val="bg1"/>
              </a:solidFill>
            </a:endParaRPr>
          </a:p>
          <a:p>
            <a:r>
              <a:rPr lang="fi-FI" sz="1200" dirty="0">
                <a:solidFill>
                  <a:schemeClr val="bg1"/>
                </a:solidFill>
                <a:hlinkClick r:id="rId6"/>
              </a:rPr>
              <a:t>https://github.com/sa-if/Audio-Denoiser</a:t>
            </a:r>
            <a:endParaRPr lang="fi-FI" sz="1200" dirty="0">
              <a:solidFill>
                <a:schemeClr val="bg1"/>
              </a:solidFill>
            </a:endParaRPr>
          </a:p>
          <a:p>
            <a:endParaRPr lang="fi-FI" sz="1200" dirty="0">
              <a:solidFill>
                <a:schemeClr val="bg1"/>
              </a:solidFill>
            </a:endParaRPr>
          </a:p>
        </p:txBody>
      </p:sp>
      <p:pic>
        <p:nvPicPr>
          <p:cNvPr id="17" name="Kuva 16">
            <a:extLst>
              <a:ext uri="{FF2B5EF4-FFF2-40B4-BE49-F238E27FC236}">
                <a16:creationId xmlns:a16="http://schemas.microsoft.com/office/drawing/2014/main" id="{69293223-D808-8AF4-023A-FA5BA6796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6274" y="593692"/>
            <a:ext cx="4874079" cy="1862676"/>
          </a:xfrm>
          <a:prstGeom prst="rect">
            <a:avLst/>
          </a:prstGeom>
        </p:spPr>
      </p:pic>
      <p:pic>
        <p:nvPicPr>
          <p:cNvPr id="23" name="Kuva 22">
            <a:extLst>
              <a:ext uri="{FF2B5EF4-FFF2-40B4-BE49-F238E27FC236}">
                <a16:creationId xmlns:a16="http://schemas.microsoft.com/office/drawing/2014/main" id="{F26B5D9F-01FF-3B58-B80F-31ABEF6464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7254" y="2880623"/>
            <a:ext cx="4296697" cy="1755045"/>
          </a:xfrm>
          <a:prstGeom prst="rect">
            <a:avLst/>
          </a:prstGeom>
        </p:spPr>
      </p:pic>
      <p:pic>
        <p:nvPicPr>
          <p:cNvPr id="16" name="Kuva 15">
            <a:extLst>
              <a:ext uri="{FF2B5EF4-FFF2-40B4-BE49-F238E27FC236}">
                <a16:creationId xmlns:a16="http://schemas.microsoft.com/office/drawing/2014/main" id="{2BA3BF09-2215-4AD6-F22C-19AEF884DF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3681" y="5059923"/>
            <a:ext cx="5568543" cy="13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4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0D30E69-293E-35A1-EBB4-BAA8EF7F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fi-FI" sz="4000" dirty="0" err="1">
                <a:solidFill>
                  <a:schemeClr val="bg1"/>
                </a:solidFill>
              </a:rPr>
              <a:t>Destructive</a:t>
            </a:r>
            <a:r>
              <a:rPr lang="fi-FI" sz="4000" dirty="0">
                <a:solidFill>
                  <a:schemeClr val="bg1"/>
                </a:solidFill>
              </a:rPr>
              <a:t> </a:t>
            </a:r>
            <a:r>
              <a:rPr lang="fi-FI" sz="4000" dirty="0" err="1">
                <a:solidFill>
                  <a:schemeClr val="bg1"/>
                </a:solidFill>
              </a:rPr>
              <a:t>interference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D4666DF-FF15-A43A-D3A1-9FF0D0A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55173"/>
            <a:ext cx="6140449" cy="2862288"/>
          </a:xfrm>
        </p:spPr>
        <p:txBody>
          <a:bodyPr>
            <a:normAutofit/>
          </a:bodyPr>
          <a:lstStyle/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Method of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using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one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wave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cancel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out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another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For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example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, 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source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wave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combined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signal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inverted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polarity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Used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in for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example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active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noise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control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Applicable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in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multiple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softwares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such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as MATLAB, Python,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Cubase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...</a:t>
            </a: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92FB85C8-7B96-41DE-1A15-AE533388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62942871-E7DE-AC34-B176-D4DED2DFDDA0}"/>
              </a:ext>
            </a:extLst>
          </p:cNvPr>
          <p:cNvSpPr txBox="1"/>
          <p:nvPr/>
        </p:nvSpPr>
        <p:spPr>
          <a:xfrm>
            <a:off x="34057" y="6023546"/>
            <a:ext cx="8460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bg1"/>
                </a:solidFill>
              </a:rPr>
              <a:t>References</a:t>
            </a:r>
            <a:r>
              <a:rPr lang="fi-FI" sz="1200" dirty="0">
                <a:solidFill>
                  <a:schemeClr val="bg1"/>
                </a:solidFill>
              </a:rPr>
              <a:t>:</a:t>
            </a:r>
          </a:p>
          <a:p>
            <a:r>
              <a:rPr lang="fi-FI" sz="1200" dirty="0">
                <a:solidFill>
                  <a:schemeClr val="bg1"/>
                </a:solidFill>
              </a:rPr>
              <a:t>https://en.wikipedia.org/wiki/Active_noise_control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>
                <a:solidFill>
                  <a:schemeClr val="bg1"/>
                </a:solidFill>
              </a:rPr>
              <a:t>https://stackoverflow.com/questions/36432343/how-to-get-pi-phase-from-sound-to-get-a-destructive-interference-in-python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>
                <a:solidFill>
                  <a:schemeClr val="bg1"/>
                </a:solidFill>
              </a:rPr>
              <a:t>https://www.youtube.com/watch?v=pgcIICdc8lc</a:t>
            </a:r>
          </a:p>
          <a:p>
            <a:endParaRPr lang="fi-FI" sz="1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83ACFE-675E-5C01-BAED-D04A103F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266" y="1987462"/>
            <a:ext cx="4058783" cy="32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9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0D30E69-293E-35A1-EBB4-BAA8EF7F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fi-FI" sz="4000" dirty="0" err="1">
                <a:solidFill>
                  <a:schemeClr val="bg1"/>
                </a:solidFill>
              </a:rPr>
              <a:t>Only-Noisy</a:t>
            </a:r>
            <a:r>
              <a:rPr lang="fi-FI" sz="4000" dirty="0">
                <a:solidFill>
                  <a:schemeClr val="bg1"/>
                </a:solidFill>
              </a:rPr>
              <a:t> Training (ONT)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D4666DF-FF15-A43A-D3A1-9FF0D0A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98" y="2650543"/>
            <a:ext cx="6140449" cy="2862288"/>
          </a:xfrm>
        </p:spPr>
        <p:txBody>
          <a:bodyPr>
            <a:normAutofit lnSpcReduction="10000"/>
          </a:bodyPr>
          <a:lstStyle/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self-supervised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speech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approach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Unlike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traditional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audio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tasks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ONT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does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not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need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clean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signal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as 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target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reference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Clean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target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signals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usually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require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expensive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recording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equipment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and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studios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strict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environments</a:t>
            </a:r>
            <a:endParaRPr lang="fi-FI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Created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with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Python</a:t>
            </a: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5" name="Kuva 4">
            <a:extLst>
              <a:ext uri="{FF2B5EF4-FFF2-40B4-BE49-F238E27FC236}">
                <a16:creationId xmlns:a16="http://schemas.microsoft.com/office/drawing/2014/main" id="{54D2EF04-9C60-74C7-C86E-59E4817E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96" y="3276600"/>
            <a:ext cx="5061406" cy="3429102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32A81AC0-B1C7-F20E-B28C-715E83113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16316"/>
            <a:ext cx="5867610" cy="1965647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92FB85C8-7B96-41DE-1A15-AE533388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62942871-E7DE-AC34-B176-D4DED2DFDDA0}"/>
              </a:ext>
            </a:extLst>
          </p:cNvPr>
          <p:cNvSpPr txBox="1"/>
          <p:nvPr/>
        </p:nvSpPr>
        <p:spPr>
          <a:xfrm>
            <a:off x="34057" y="6188544"/>
            <a:ext cx="73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bg1"/>
                </a:solidFill>
              </a:rPr>
              <a:t>Reference</a:t>
            </a:r>
            <a:r>
              <a:rPr lang="fi-FI" sz="1200" dirty="0">
                <a:solidFill>
                  <a:schemeClr val="bg1"/>
                </a:solidFill>
              </a:rPr>
              <a:t>: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 err="1">
                <a:solidFill>
                  <a:schemeClr val="bg1"/>
                </a:solidFill>
              </a:rPr>
              <a:t>Wu</a:t>
            </a:r>
            <a:r>
              <a:rPr lang="fi-FI" sz="1200" dirty="0">
                <a:solidFill>
                  <a:schemeClr val="bg1"/>
                </a:solidFill>
              </a:rPr>
              <a:t>, J., Li, Q., </a:t>
            </a:r>
            <a:r>
              <a:rPr lang="fi-FI" sz="1200" dirty="0" err="1">
                <a:solidFill>
                  <a:schemeClr val="bg1"/>
                </a:solidFill>
              </a:rPr>
              <a:t>Yang</a:t>
            </a:r>
            <a:r>
              <a:rPr lang="fi-FI" sz="1200" dirty="0">
                <a:solidFill>
                  <a:schemeClr val="bg1"/>
                </a:solidFill>
              </a:rPr>
              <a:t>, G., Li, l., </a:t>
            </a:r>
            <a:r>
              <a:rPr lang="fi-FI" sz="1200" dirty="0" err="1">
                <a:solidFill>
                  <a:schemeClr val="bg1"/>
                </a:solidFill>
              </a:rPr>
              <a:t>Senhadji</a:t>
            </a:r>
            <a:r>
              <a:rPr lang="fi-FI" sz="1200" dirty="0">
                <a:solidFill>
                  <a:schemeClr val="bg1"/>
                </a:solidFill>
              </a:rPr>
              <a:t>, L. &amp; </a:t>
            </a:r>
            <a:r>
              <a:rPr lang="fi-FI" sz="1200" dirty="0" err="1">
                <a:solidFill>
                  <a:schemeClr val="bg1"/>
                </a:solidFill>
              </a:rPr>
              <a:t>Shu</a:t>
            </a:r>
            <a:r>
              <a:rPr lang="fi-FI" sz="1200" dirty="0">
                <a:solidFill>
                  <a:schemeClr val="bg1"/>
                </a:solidFill>
              </a:rPr>
              <a:t>, H. (2021). 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 err="1">
                <a:solidFill>
                  <a:schemeClr val="bg1"/>
                </a:solidFill>
              </a:rPr>
              <a:t>Self-Supervised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Speech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Denoising</a:t>
            </a:r>
            <a:r>
              <a:rPr lang="fi-FI" sz="1200" dirty="0">
                <a:solidFill>
                  <a:schemeClr val="bg1"/>
                </a:solidFill>
              </a:rPr>
              <a:t> Using </a:t>
            </a:r>
            <a:r>
              <a:rPr lang="fi-FI" sz="1200" dirty="0" err="1">
                <a:solidFill>
                  <a:schemeClr val="bg1"/>
                </a:solidFill>
              </a:rPr>
              <a:t>Only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Noisy</a:t>
            </a:r>
            <a:r>
              <a:rPr lang="fi-FI" sz="1200" dirty="0">
                <a:solidFill>
                  <a:schemeClr val="bg1"/>
                </a:solidFill>
              </a:rPr>
              <a:t> Audio </a:t>
            </a:r>
            <a:r>
              <a:rPr lang="fi-FI" sz="1200" dirty="0" err="1">
                <a:solidFill>
                  <a:schemeClr val="bg1"/>
                </a:solidFill>
              </a:rPr>
              <a:t>Signals</a:t>
            </a:r>
            <a:r>
              <a:rPr lang="fi-FI" sz="1200" dirty="0">
                <a:solidFill>
                  <a:schemeClr val="bg1"/>
                </a:solidFill>
              </a:rPr>
              <a:t>.</a:t>
            </a:r>
            <a:endParaRPr lang="fi-FI" sz="1200" dirty="0"/>
          </a:p>
        </p:txBody>
      </p:sp>
    </p:spTree>
    <p:extLst>
      <p:ext uri="{BB962C8B-B14F-4D97-AF65-F5344CB8AC3E}">
        <p14:creationId xmlns:p14="http://schemas.microsoft.com/office/powerpoint/2010/main" val="175582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F0D30E69-293E-35A1-EBB4-BAA8EF7F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90" y="1754251"/>
            <a:ext cx="6140449" cy="1323439"/>
          </a:xfrm>
        </p:spPr>
        <p:txBody>
          <a:bodyPr anchor="t">
            <a:normAutofit/>
          </a:bodyPr>
          <a:lstStyle/>
          <a:p>
            <a:r>
              <a:rPr lang="fi-FI" sz="4000" dirty="0">
                <a:solidFill>
                  <a:schemeClr val="bg1"/>
                </a:solidFill>
              </a:rPr>
              <a:t>Machine </a:t>
            </a:r>
            <a:r>
              <a:rPr lang="fi-FI" sz="4000" dirty="0" err="1">
                <a:solidFill>
                  <a:schemeClr val="bg1"/>
                </a:solidFill>
              </a:rPr>
              <a:t>hearing</a:t>
            </a:r>
            <a:endParaRPr lang="fi-FI" sz="4000" dirty="0">
              <a:solidFill>
                <a:schemeClr val="bg1"/>
              </a:solidFill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D4666DF-FF15-A43A-D3A1-9FF0D0A21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98" y="2650543"/>
            <a:ext cx="6140449" cy="3448550"/>
          </a:xfrm>
        </p:spPr>
        <p:txBody>
          <a:bodyPr>
            <a:normAutofit/>
          </a:bodyPr>
          <a:lstStyle/>
          <a:p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More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advanced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approach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into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denoising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audio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signals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Techniques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extract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audio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features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in a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way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for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the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machine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know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which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part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needs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be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filtered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Speech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is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considered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be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 a ”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usual</a:t>
            </a:r>
            <a:r>
              <a:rPr lang="fi-FI" sz="2400" dirty="0">
                <a:solidFill>
                  <a:schemeClr val="bg1">
                    <a:alpha val="80000"/>
                  </a:schemeClr>
                </a:solidFill>
              </a:rPr>
              <a:t>” audio </a:t>
            </a:r>
            <a:r>
              <a:rPr lang="fi-FI" sz="2400" dirty="0" err="1">
                <a:solidFill>
                  <a:schemeClr val="bg1">
                    <a:alpha val="80000"/>
                  </a:schemeClr>
                </a:solidFill>
              </a:rPr>
              <a:t>signal</a:t>
            </a:r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  <a:p>
            <a:pPr lvl="1"/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Ways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to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extract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usual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signals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already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exist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. It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can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be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however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,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further</a:t>
            </a:r>
            <a:r>
              <a:rPr lang="fi-FI" sz="2000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fi-FI" sz="2000" dirty="0" err="1">
                <a:solidFill>
                  <a:schemeClr val="bg1">
                    <a:alpha val="80000"/>
                  </a:schemeClr>
                </a:solidFill>
              </a:rPr>
              <a:t>optimized</a:t>
            </a:r>
            <a:endParaRPr lang="fi-FI" sz="2000" dirty="0">
              <a:solidFill>
                <a:schemeClr val="bg1">
                  <a:alpha val="80000"/>
                </a:schemeClr>
              </a:solidFill>
            </a:endParaRPr>
          </a:p>
          <a:p>
            <a:endParaRPr lang="fi-FI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3CBDBE1-B300-4C21-9F06-E127BB31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5">
              <a:extLst>
                <a:ext uri="{FF2B5EF4-FFF2-40B4-BE49-F238E27FC236}">
                  <a16:creationId xmlns:a16="http://schemas.microsoft.com/office/drawing/2014/main" id="{4EBCA523-1BD1-4D5D-B427-8C329C4EE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A049276B-6C4C-4A4E-AF63-6A54348B5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326F8B1-A013-4590-B8BA-A294E3B9B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49A2027A-1422-4C0B-B855-07B9F92A7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5FD7551-23BB-489D-B839-1F9B49FFE3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DDEA6D9-5283-4A19-B6BE-898029BCCF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92FB85C8-7B96-41DE-1A15-AE53338820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i-FI"/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62942871-E7DE-AC34-B176-D4DED2DFDDA0}"/>
              </a:ext>
            </a:extLst>
          </p:cNvPr>
          <p:cNvSpPr txBox="1"/>
          <p:nvPr/>
        </p:nvSpPr>
        <p:spPr>
          <a:xfrm>
            <a:off x="0" y="6155381"/>
            <a:ext cx="7374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>
                <a:solidFill>
                  <a:schemeClr val="bg1"/>
                </a:solidFill>
              </a:rPr>
              <a:t>Reference</a:t>
            </a:r>
            <a:r>
              <a:rPr lang="fi-FI" sz="1200" dirty="0">
                <a:solidFill>
                  <a:schemeClr val="bg1"/>
                </a:solidFill>
              </a:rPr>
              <a:t>:</a:t>
            </a:r>
            <a:br>
              <a:rPr lang="fi-FI" sz="1200" dirty="0">
                <a:solidFill>
                  <a:schemeClr val="bg1"/>
                </a:solidFill>
              </a:rPr>
            </a:br>
            <a:r>
              <a:rPr lang="fi-FI" sz="1200" dirty="0">
                <a:solidFill>
                  <a:schemeClr val="bg1"/>
                </a:solidFill>
              </a:rPr>
              <a:t>Alias, F., </a:t>
            </a:r>
            <a:r>
              <a:rPr lang="fi-FI" sz="1200" dirty="0" err="1">
                <a:solidFill>
                  <a:schemeClr val="bg1"/>
                </a:solidFill>
              </a:rPr>
              <a:t>Socoro</a:t>
            </a:r>
            <a:r>
              <a:rPr lang="fi-FI" sz="1200" dirty="0">
                <a:solidFill>
                  <a:schemeClr val="bg1"/>
                </a:solidFill>
              </a:rPr>
              <a:t>, J. C., </a:t>
            </a:r>
            <a:r>
              <a:rPr lang="fi-FI" sz="1200" dirty="0" err="1">
                <a:solidFill>
                  <a:schemeClr val="bg1"/>
                </a:solidFill>
              </a:rPr>
              <a:t>Sevillano</a:t>
            </a:r>
            <a:r>
              <a:rPr lang="fi-FI" sz="1200" dirty="0">
                <a:solidFill>
                  <a:schemeClr val="bg1"/>
                </a:solidFill>
              </a:rPr>
              <a:t>, X. (2016). </a:t>
            </a:r>
          </a:p>
          <a:p>
            <a:r>
              <a:rPr lang="fi-FI" sz="1200" dirty="0">
                <a:solidFill>
                  <a:schemeClr val="bg1"/>
                </a:solidFill>
              </a:rPr>
              <a:t>A </a:t>
            </a:r>
            <a:r>
              <a:rPr lang="fi-FI" sz="1200" dirty="0" err="1">
                <a:solidFill>
                  <a:schemeClr val="bg1"/>
                </a:solidFill>
              </a:rPr>
              <a:t>Review</a:t>
            </a:r>
            <a:r>
              <a:rPr lang="fi-FI" sz="1200" dirty="0">
                <a:solidFill>
                  <a:schemeClr val="bg1"/>
                </a:solidFill>
              </a:rPr>
              <a:t> of </a:t>
            </a:r>
            <a:r>
              <a:rPr lang="fi-FI" sz="1200" dirty="0" err="1">
                <a:solidFill>
                  <a:schemeClr val="bg1"/>
                </a:solidFill>
              </a:rPr>
              <a:t>Physical</a:t>
            </a:r>
            <a:r>
              <a:rPr lang="fi-FI" sz="1200" dirty="0">
                <a:solidFill>
                  <a:schemeClr val="bg1"/>
                </a:solidFill>
              </a:rPr>
              <a:t> and </a:t>
            </a:r>
            <a:r>
              <a:rPr lang="fi-FI" sz="1200" dirty="0" err="1">
                <a:solidFill>
                  <a:schemeClr val="bg1"/>
                </a:solidFill>
              </a:rPr>
              <a:t>Perceptual</a:t>
            </a:r>
            <a:r>
              <a:rPr lang="fi-FI" sz="1200" dirty="0">
                <a:solidFill>
                  <a:schemeClr val="bg1"/>
                </a:solidFill>
              </a:rPr>
              <a:t> Feature </a:t>
            </a:r>
            <a:r>
              <a:rPr lang="fi-FI" sz="1200" dirty="0" err="1">
                <a:solidFill>
                  <a:schemeClr val="bg1"/>
                </a:solidFill>
              </a:rPr>
              <a:t>Extraction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Techniques</a:t>
            </a:r>
            <a:r>
              <a:rPr lang="fi-FI" sz="1200" dirty="0">
                <a:solidFill>
                  <a:schemeClr val="bg1"/>
                </a:solidFill>
              </a:rPr>
              <a:t> for </a:t>
            </a:r>
            <a:r>
              <a:rPr lang="fi-FI" sz="1200" dirty="0" err="1">
                <a:solidFill>
                  <a:schemeClr val="bg1"/>
                </a:solidFill>
              </a:rPr>
              <a:t>Speech</a:t>
            </a:r>
            <a:r>
              <a:rPr lang="fi-FI" sz="1200" dirty="0">
                <a:solidFill>
                  <a:schemeClr val="bg1"/>
                </a:solidFill>
              </a:rPr>
              <a:t>, Music and </a:t>
            </a:r>
            <a:r>
              <a:rPr lang="fi-FI" sz="1200" dirty="0" err="1">
                <a:solidFill>
                  <a:schemeClr val="bg1"/>
                </a:solidFill>
              </a:rPr>
              <a:t>Environmental</a:t>
            </a:r>
            <a:r>
              <a:rPr lang="fi-FI" sz="1200" dirty="0">
                <a:solidFill>
                  <a:schemeClr val="bg1"/>
                </a:solidFill>
              </a:rPr>
              <a:t> </a:t>
            </a:r>
            <a:r>
              <a:rPr lang="fi-FI" sz="1200" dirty="0" err="1">
                <a:solidFill>
                  <a:schemeClr val="bg1"/>
                </a:solidFill>
              </a:rPr>
              <a:t>Sounds</a:t>
            </a:r>
            <a:r>
              <a:rPr lang="fi-FI" sz="1200" dirty="0">
                <a:solidFill>
                  <a:schemeClr val="bg1"/>
                </a:solidFill>
              </a:rPr>
              <a:t>.</a:t>
            </a:r>
            <a:endParaRPr lang="fi-FI" sz="1200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D97902EE-8BF2-3F35-6C78-022D759F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00" y="1941467"/>
            <a:ext cx="4598555" cy="29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2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phone against a white background">
            <a:extLst>
              <a:ext uri="{FF2B5EF4-FFF2-40B4-BE49-F238E27FC236}">
                <a16:creationId xmlns:a16="http://schemas.microsoft.com/office/drawing/2014/main" id="{9865E4F6-F439-0F3E-2099-AAF49E86F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5566" b="1016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A989A199-5C9B-6229-6FBD-FD042C0EF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fi-FI" sz="5000" dirty="0" err="1">
                <a:solidFill>
                  <a:schemeClr val="bg1"/>
                </a:solidFill>
              </a:rPr>
              <a:t>Problem</a:t>
            </a:r>
            <a:r>
              <a:rPr lang="fi-FI" sz="5000" dirty="0">
                <a:solidFill>
                  <a:schemeClr val="bg1"/>
                </a:solidFill>
              </a:rPr>
              <a:t> </a:t>
            </a:r>
            <a:r>
              <a:rPr lang="fi-FI" sz="5000" dirty="0" err="1">
                <a:solidFill>
                  <a:schemeClr val="bg1"/>
                </a:solidFill>
              </a:rPr>
              <a:t>approach</a:t>
            </a:r>
            <a:r>
              <a:rPr lang="fi-FI" sz="5000" dirty="0">
                <a:solidFill>
                  <a:schemeClr val="bg1"/>
                </a:solidFill>
              </a:rPr>
              <a:t> – Data </a:t>
            </a:r>
            <a:r>
              <a:rPr lang="fi-FI" sz="5000" dirty="0" err="1">
                <a:solidFill>
                  <a:schemeClr val="bg1"/>
                </a:solidFill>
              </a:rPr>
              <a:t>acquisition</a:t>
            </a:r>
            <a:endParaRPr lang="fi-FI" sz="5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69647FD-C5F2-7D24-EB26-967CD5D8D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3096670"/>
          </a:xfrm>
        </p:spPr>
        <p:txBody>
          <a:bodyPr>
            <a:normAutofit fontScale="92500" lnSpcReduction="10000"/>
          </a:bodyPr>
          <a:lstStyle/>
          <a:p>
            <a:r>
              <a:rPr lang="fi-FI" sz="1700" dirty="0" err="1">
                <a:solidFill>
                  <a:schemeClr val="bg1"/>
                </a:solidFill>
              </a:rPr>
              <a:t>Record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speech</a:t>
            </a:r>
            <a:r>
              <a:rPr lang="fi-FI" sz="1700" dirty="0">
                <a:solidFill>
                  <a:schemeClr val="bg1"/>
                </a:solidFill>
              </a:rPr>
              <a:t> in </a:t>
            </a:r>
            <a:r>
              <a:rPr lang="fi-FI" sz="1700" dirty="0" err="1">
                <a:solidFill>
                  <a:schemeClr val="bg1"/>
                </a:solidFill>
              </a:rPr>
              <a:t>silent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environment</a:t>
            </a:r>
            <a:endParaRPr lang="fi-FI" sz="1700" dirty="0">
              <a:solidFill>
                <a:schemeClr val="bg1"/>
              </a:solidFill>
            </a:endParaRPr>
          </a:p>
          <a:p>
            <a:r>
              <a:rPr lang="fi-FI" sz="1700" dirty="0" err="1">
                <a:solidFill>
                  <a:schemeClr val="bg1"/>
                </a:solidFill>
              </a:rPr>
              <a:t>Record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speech</a:t>
            </a:r>
            <a:r>
              <a:rPr lang="fi-FI" sz="1700" dirty="0">
                <a:solidFill>
                  <a:schemeClr val="bg1"/>
                </a:solidFill>
              </a:rPr>
              <a:t> in </a:t>
            </a:r>
            <a:r>
              <a:rPr lang="fi-FI" sz="1700" dirty="0" err="1">
                <a:solidFill>
                  <a:schemeClr val="bg1"/>
                </a:solidFill>
              </a:rPr>
              <a:t>noisy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environment</a:t>
            </a:r>
            <a:endParaRPr lang="fi-FI" sz="1700" dirty="0">
              <a:solidFill>
                <a:schemeClr val="bg1"/>
              </a:solidFill>
            </a:endParaRPr>
          </a:p>
          <a:p>
            <a:r>
              <a:rPr lang="fi-FI" sz="1700" dirty="0" err="1">
                <a:solidFill>
                  <a:schemeClr val="bg1"/>
                </a:solidFill>
              </a:rPr>
              <a:t>Record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the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ambient</a:t>
            </a:r>
            <a:r>
              <a:rPr lang="fi-FI" sz="1700" dirty="0">
                <a:solidFill>
                  <a:schemeClr val="bg1"/>
                </a:solidFill>
              </a:rPr>
              <a:t> sound in </a:t>
            </a:r>
            <a:r>
              <a:rPr lang="fi-FI" sz="1700" dirty="0" err="1">
                <a:solidFill>
                  <a:schemeClr val="bg1"/>
                </a:solidFill>
              </a:rPr>
              <a:t>noisy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environment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</a:p>
          <a:p>
            <a:r>
              <a:rPr lang="fi-FI" sz="1700" dirty="0" err="1">
                <a:solidFill>
                  <a:schemeClr val="bg1"/>
                </a:solidFill>
              </a:rPr>
              <a:t>Microphone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around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the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same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location</a:t>
            </a:r>
            <a:r>
              <a:rPr lang="fi-FI" sz="1700" dirty="0">
                <a:solidFill>
                  <a:schemeClr val="bg1"/>
                </a:solidFill>
              </a:rPr>
              <a:t> in </a:t>
            </a:r>
            <a:r>
              <a:rPr lang="fi-FI" sz="1700" dirty="0" err="1">
                <a:solidFill>
                  <a:schemeClr val="bg1"/>
                </a:solidFill>
              </a:rPr>
              <a:t>each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recording</a:t>
            </a:r>
            <a:endParaRPr lang="fi-FI" sz="1700" dirty="0">
              <a:solidFill>
                <a:schemeClr val="bg1"/>
              </a:solidFill>
            </a:endParaRPr>
          </a:p>
          <a:p>
            <a:r>
              <a:rPr lang="fi-FI" sz="1700" dirty="0" err="1">
                <a:solidFill>
                  <a:schemeClr val="bg1"/>
                </a:solidFill>
              </a:rPr>
              <a:t>Equipment</a:t>
            </a:r>
            <a:r>
              <a:rPr lang="fi-FI" sz="1700" dirty="0">
                <a:solidFill>
                  <a:schemeClr val="bg1"/>
                </a:solidFill>
              </a:rPr>
              <a:t> </a:t>
            </a:r>
            <a:r>
              <a:rPr lang="fi-FI" sz="1700" dirty="0" err="1">
                <a:solidFill>
                  <a:schemeClr val="bg1"/>
                </a:solidFill>
              </a:rPr>
              <a:t>used</a:t>
            </a:r>
            <a:r>
              <a:rPr lang="fi-FI" sz="17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fi-FI" sz="1700" dirty="0">
                <a:solidFill>
                  <a:schemeClr val="bg1"/>
                </a:solidFill>
              </a:rPr>
              <a:t>Asus D509DA-EJ881T </a:t>
            </a:r>
            <a:r>
              <a:rPr lang="fi-FI" sz="1700" dirty="0" err="1">
                <a:solidFill>
                  <a:schemeClr val="bg1"/>
                </a:solidFill>
              </a:rPr>
              <a:t>microphone</a:t>
            </a:r>
            <a:endParaRPr lang="fi-FI" sz="1700" dirty="0">
              <a:solidFill>
                <a:schemeClr val="bg1"/>
              </a:solidFill>
            </a:endParaRPr>
          </a:p>
          <a:p>
            <a:pPr lvl="1"/>
            <a:r>
              <a:rPr lang="fi-FI" sz="1700" dirty="0" err="1">
                <a:solidFill>
                  <a:schemeClr val="bg1"/>
                </a:solidFill>
              </a:rPr>
              <a:t>Cubase</a:t>
            </a:r>
            <a:r>
              <a:rPr lang="fi-FI" sz="1700" dirty="0">
                <a:solidFill>
                  <a:schemeClr val="bg1"/>
                </a:solidFill>
              </a:rPr>
              <a:t> AI </a:t>
            </a:r>
            <a:r>
              <a:rPr lang="fi-FI" sz="1700" dirty="0" err="1">
                <a:solidFill>
                  <a:schemeClr val="bg1"/>
                </a:solidFill>
              </a:rPr>
              <a:t>Elements</a:t>
            </a:r>
            <a:r>
              <a:rPr lang="fi-FI" sz="1700" dirty="0">
                <a:solidFill>
                  <a:schemeClr val="bg1"/>
                </a:solidFill>
              </a:rPr>
              <a:t> 10</a:t>
            </a:r>
          </a:p>
          <a:p>
            <a:pPr lvl="2"/>
            <a:r>
              <a:rPr lang="fi-FI" sz="1500" dirty="0" err="1">
                <a:solidFill>
                  <a:schemeClr val="bg1"/>
                </a:solidFill>
              </a:rPr>
              <a:t>wav</a:t>
            </a:r>
            <a:r>
              <a:rPr lang="fi-FI" sz="1500" dirty="0">
                <a:solidFill>
                  <a:schemeClr val="bg1"/>
                </a:solidFill>
              </a:rPr>
              <a:t>.-file</a:t>
            </a:r>
          </a:p>
          <a:p>
            <a:pPr lvl="2"/>
            <a:r>
              <a:rPr lang="fi-FI" sz="1500" dirty="0">
                <a:solidFill>
                  <a:schemeClr val="bg1"/>
                </a:solidFill>
              </a:rPr>
              <a:t>44 100 Hz </a:t>
            </a:r>
            <a:r>
              <a:rPr lang="fi-FI" sz="1500" dirty="0" err="1">
                <a:solidFill>
                  <a:schemeClr val="bg1"/>
                </a:solidFill>
              </a:rPr>
              <a:t>Sample</a:t>
            </a:r>
            <a:r>
              <a:rPr lang="fi-FI" sz="1500" dirty="0">
                <a:solidFill>
                  <a:schemeClr val="bg1"/>
                </a:solidFill>
              </a:rPr>
              <a:t> </a:t>
            </a:r>
            <a:r>
              <a:rPr lang="fi-FI" sz="1500" dirty="0" err="1">
                <a:solidFill>
                  <a:schemeClr val="bg1"/>
                </a:solidFill>
              </a:rPr>
              <a:t>rate</a:t>
            </a:r>
            <a:endParaRPr lang="fi-FI" sz="1500" dirty="0">
              <a:solidFill>
                <a:schemeClr val="bg1"/>
              </a:solidFill>
            </a:endParaRPr>
          </a:p>
          <a:p>
            <a:pPr lvl="2"/>
            <a:r>
              <a:rPr lang="fi-FI" sz="1500" dirty="0">
                <a:solidFill>
                  <a:schemeClr val="bg1"/>
                </a:solidFill>
              </a:rPr>
              <a:t>32 bit</a:t>
            </a:r>
          </a:p>
          <a:p>
            <a:pPr lvl="2"/>
            <a:r>
              <a:rPr lang="fi-FI" sz="1500" dirty="0">
                <a:solidFill>
                  <a:schemeClr val="bg1"/>
                </a:solidFill>
              </a:rPr>
              <a:t>5 </a:t>
            </a:r>
            <a:r>
              <a:rPr lang="fi-FI" sz="1500" dirty="0" err="1">
                <a:solidFill>
                  <a:schemeClr val="bg1"/>
                </a:solidFill>
              </a:rPr>
              <a:t>second</a:t>
            </a:r>
            <a:r>
              <a:rPr lang="fi-FI" sz="1500" dirty="0">
                <a:solidFill>
                  <a:schemeClr val="bg1"/>
                </a:solidFill>
              </a:rPr>
              <a:t> </a:t>
            </a:r>
            <a:r>
              <a:rPr lang="fi-FI" sz="1500" dirty="0" err="1">
                <a:solidFill>
                  <a:schemeClr val="bg1"/>
                </a:solidFill>
              </a:rPr>
              <a:t>samples</a:t>
            </a:r>
            <a:endParaRPr lang="fi-FI" sz="1500" dirty="0">
              <a:solidFill>
                <a:schemeClr val="bg1"/>
              </a:solidFill>
            </a:endParaRPr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2388B4C3-A84F-2D0A-6C29-D64250E9D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452" y="5280666"/>
            <a:ext cx="6702168" cy="142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3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1217</Words>
  <Application>Microsoft Office PowerPoint</Application>
  <PresentationFormat>Laajakuva</PresentationFormat>
  <Paragraphs>131</Paragraphs>
  <Slides>18</Slides>
  <Notes>3</Notes>
  <HiddenSlides>0</HiddenSlides>
  <MMClips>16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Office-teema</vt:lpstr>
      <vt:lpstr>Audio Signal Denoising for Speech Intelligibility  </vt:lpstr>
      <vt:lpstr>Problem Statement</vt:lpstr>
      <vt:lpstr>Sound signals</vt:lpstr>
      <vt:lpstr>Related Solutions</vt:lpstr>
      <vt:lpstr>Denoising with  MATLAB and Python</vt:lpstr>
      <vt:lpstr>Destructive interference</vt:lpstr>
      <vt:lpstr>Only-Noisy Training (ONT)</vt:lpstr>
      <vt:lpstr>Machine hearing</vt:lpstr>
      <vt:lpstr>Problem approach – Data acquisition</vt:lpstr>
      <vt:lpstr>Problem approach – Data processing Approach 1: Destructive interference</vt:lpstr>
      <vt:lpstr>Problem approach – Data processing Approach 1: Destructive interference</vt:lpstr>
      <vt:lpstr>PowerPoint-esitys</vt:lpstr>
      <vt:lpstr>PowerPoint-esitys</vt:lpstr>
      <vt:lpstr>Problem approach – Data processing Approach 2: EQ / Filtering</vt:lpstr>
      <vt:lpstr>PowerPoint-esitys</vt:lpstr>
      <vt:lpstr>PowerPoint-esitys</vt:lpstr>
      <vt:lpstr>PowerPoint-esitys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Signal Processing</dc:title>
  <dc:creator>Ossi Sereda</dc:creator>
  <cp:lastModifiedBy>Ossi Sereda</cp:lastModifiedBy>
  <cp:revision>2</cp:revision>
  <dcterms:created xsi:type="dcterms:W3CDTF">2023-11-10T01:40:37Z</dcterms:created>
  <dcterms:modified xsi:type="dcterms:W3CDTF">2024-02-19T14:09:31Z</dcterms:modified>
</cp:coreProperties>
</file>